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0" r:id="rId2"/>
    <p:sldId id="382" r:id="rId3"/>
    <p:sldId id="383" r:id="rId4"/>
    <p:sldId id="359" r:id="rId5"/>
    <p:sldId id="386" r:id="rId6"/>
    <p:sldId id="384" r:id="rId7"/>
    <p:sldId id="378" r:id="rId8"/>
    <p:sldId id="360" r:id="rId9"/>
    <p:sldId id="361" r:id="rId10"/>
    <p:sldId id="367" r:id="rId11"/>
    <p:sldId id="379" r:id="rId12"/>
    <p:sldId id="368" r:id="rId13"/>
    <p:sldId id="375" r:id="rId14"/>
    <p:sldId id="372" r:id="rId15"/>
    <p:sldId id="377" r:id="rId16"/>
    <p:sldId id="366" r:id="rId17"/>
    <p:sldId id="351" r:id="rId18"/>
    <p:sldId id="352" r:id="rId19"/>
    <p:sldId id="365" r:id="rId20"/>
    <p:sldId id="385" r:id="rId21"/>
    <p:sldId id="353" r:id="rId22"/>
    <p:sldId id="355" r:id="rId23"/>
    <p:sldId id="388" r:id="rId24"/>
    <p:sldId id="381" r:id="rId25"/>
    <p:sldId id="363" r:id="rId26"/>
    <p:sldId id="364" r:id="rId27"/>
    <p:sldId id="373" r:id="rId2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aven Marasović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796"/>
    <a:srgbClr val="CD2628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0726"/>
  </p:normalViewPr>
  <p:slideViewPr>
    <p:cSldViewPr snapToGrid="0">
      <p:cViewPr>
        <p:scale>
          <a:sx n="86" d="100"/>
          <a:sy n="86" d="100"/>
        </p:scale>
        <p:origin x="-136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Dora\Downloads\2017%20analiza%20financij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Dora\Downloads\2017%20analiza%20financi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Kretanje EBITDA (dobit prije kamata, poreza</a:t>
            </a:r>
            <a:r>
              <a:rPr lang="en-US" baseline="0"/>
              <a:t> i amortizacije)</a:t>
            </a:r>
            <a:r>
              <a:rPr lang="en-US"/>
              <a:t> </a:t>
            </a:r>
          </a:p>
        </c:rich>
      </c:tx>
      <c:layout>
        <c:manualLayout>
          <c:xMode val="edge"/>
          <c:yMode val="edge"/>
          <c:x val="0.17757149554617899"/>
          <c:y val="2.50000000000000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EBITDA!$B$3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EBITDA!$C$2:$I$2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EBITDA!$C$3:$I$3</c:f>
              <c:numCache>
                <c:formatCode>#,##0</c:formatCode>
                <c:ptCount val="7"/>
                <c:pt idx="0">
                  <c:v>2875</c:v>
                </c:pt>
                <c:pt idx="1">
                  <c:v>-7771</c:v>
                </c:pt>
                <c:pt idx="2">
                  <c:v>9991</c:v>
                </c:pt>
                <c:pt idx="3">
                  <c:v>3917</c:v>
                </c:pt>
                <c:pt idx="4">
                  <c:v>4122</c:v>
                </c:pt>
                <c:pt idx="5">
                  <c:v>29460</c:v>
                </c:pt>
                <c:pt idx="6">
                  <c:v>37293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A5-42E3-AD6B-4360699F8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47520"/>
        <c:axId val="125711424"/>
      </c:barChart>
      <c:lineChart>
        <c:grouping val="standard"/>
        <c:varyColors val="0"/>
        <c:ser>
          <c:idx val="1"/>
          <c:order val="1"/>
          <c:tx>
            <c:strRef>
              <c:f>EBITDA!$B$4</c:f>
              <c:strCache>
                <c:ptCount val="1"/>
                <c:pt idx="0">
                  <c:v>EBITDA margin</c:v>
                </c:pt>
              </c:strCache>
            </c:strRef>
          </c:tx>
          <c:spPr>
            <a:ln w="28575" cap="rnd">
              <a:solidFill>
                <a:srgbClr val="CD2628"/>
              </a:solidFill>
              <a:round/>
            </a:ln>
            <a:effectLst/>
          </c:spPr>
          <c:marker>
            <c:symbol val="none"/>
          </c:marker>
          <c:cat>
            <c:numRef>
              <c:f>EBITDA!$C$2:$I$2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EBITDA!$C$4:$I$4</c:f>
              <c:numCache>
                <c:formatCode>0%</c:formatCode>
                <c:ptCount val="7"/>
                <c:pt idx="0">
                  <c:v>2.38211631356108E-2</c:v>
                </c:pt>
                <c:pt idx="1">
                  <c:v>-9.58850021592942E-2</c:v>
                </c:pt>
                <c:pt idx="2">
                  <c:v>0.126271754104369</c:v>
                </c:pt>
                <c:pt idx="3">
                  <c:v>5.78684552653351E-2</c:v>
                </c:pt>
                <c:pt idx="4">
                  <c:v>5.1168737664014301E-2</c:v>
                </c:pt>
                <c:pt idx="5">
                  <c:v>0.24</c:v>
                </c:pt>
                <c:pt idx="6">
                  <c:v>0.22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A5-42E3-AD6B-4360699F8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48544"/>
        <c:axId val="125710848"/>
      </c:lineChart>
      <c:catAx>
        <c:axId val="15594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5711424"/>
        <c:crosses val="autoZero"/>
        <c:auto val="1"/>
        <c:lblAlgn val="ctr"/>
        <c:lblOffset val="100"/>
        <c:noMultiLvlLbl val="0"/>
      </c:catAx>
      <c:valAx>
        <c:axId val="12571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5947520"/>
        <c:crosses val="autoZero"/>
        <c:crossBetween val="between"/>
      </c:valAx>
      <c:valAx>
        <c:axId val="12571084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5948544"/>
        <c:crosses val="max"/>
        <c:crossBetween val="between"/>
      </c:valAx>
      <c:catAx>
        <c:axId val="15594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710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Odnos kratkotrajne</a:t>
            </a:r>
            <a:r>
              <a:rPr lang="hr-HR" baseline="0"/>
              <a:t> </a:t>
            </a:r>
            <a:r>
              <a:rPr lang="hr-HR" baseline="0" dirty="0"/>
              <a:t>imovine i kratkoročnih obveza </a:t>
            </a:r>
            <a:r>
              <a:rPr lang="hr-HR" baseline="0"/>
              <a:t>plus obveze za kredit</a:t>
            </a:r>
            <a:endParaRPr lang="en-US" dirty="0"/>
          </a:p>
        </c:rich>
      </c:tx>
      <c:layout>
        <c:manualLayout>
          <c:xMode val="edge"/>
          <c:yMode val="edge"/>
          <c:x val="0.19246664653734299"/>
          <c:y val="3.90450863142361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14967576122901"/>
          <c:y val="0.17171296296296301"/>
          <c:w val="0.86016601421986705"/>
          <c:h val="0.61498432487605703"/>
        </c:manualLayout>
      </c:layout>
      <c:lineChart>
        <c:grouping val="standard"/>
        <c:varyColors val="0"/>
        <c:ser>
          <c:idx val="0"/>
          <c:order val="0"/>
          <c:tx>
            <c:strRef>
              <c:f>'Koeficijent tekuce likvidnosti'!$B$3</c:f>
              <c:strCache>
                <c:ptCount val="1"/>
                <c:pt idx="0">
                  <c:v>Kratkotrajna imovina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'Koeficijent tekuce likvidnosti'!$C$2:$I$2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'Koeficijent tekuce likvidnosti'!$C$3:$I$3</c:f>
              <c:numCache>
                <c:formatCode>#,##0</c:formatCode>
                <c:ptCount val="7"/>
                <c:pt idx="0">
                  <c:v>30969</c:v>
                </c:pt>
                <c:pt idx="1">
                  <c:v>36501</c:v>
                </c:pt>
                <c:pt idx="2">
                  <c:v>45286</c:v>
                </c:pt>
                <c:pt idx="3">
                  <c:v>31925</c:v>
                </c:pt>
                <c:pt idx="4">
                  <c:v>25989</c:v>
                </c:pt>
                <c:pt idx="5">
                  <c:v>37616</c:v>
                </c:pt>
                <c:pt idx="6">
                  <c:v>84075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9A-4149-B7A1-6B52B60CB130}"/>
            </c:ext>
          </c:extLst>
        </c:ser>
        <c:ser>
          <c:idx val="1"/>
          <c:order val="1"/>
          <c:tx>
            <c:strRef>
              <c:f>'Koeficijent tekuce likvidnosti'!$B$4</c:f>
              <c:strCache>
                <c:ptCount val="1"/>
                <c:pt idx="0">
                  <c:v>Kratkorocne obveze plus obveze za kredit</c:v>
                </c:pt>
              </c:strCache>
            </c:strRef>
          </c:tx>
          <c:spPr>
            <a:ln w="28575" cap="rnd">
              <a:solidFill>
                <a:srgbClr val="CD2628"/>
              </a:solidFill>
              <a:round/>
            </a:ln>
            <a:effectLst/>
          </c:spPr>
          <c:marker>
            <c:symbol val="none"/>
          </c:marker>
          <c:cat>
            <c:numRef>
              <c:f>'Koeficijent tekuce likvidnosti'!$C$2:$I$2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'Koeficijent tekuce likvidnosti'!$C$4:$I$4</c:f>
              <c:numCache>
                <c:formatCode>#,##0</c:formatCode>
                <c:ptCount val="7"/>
                <c:pt idx="0">
                  <c:v>56902</c:v>
                </c:pt>
                <c:pt idx="1">
                  <c:v>89593</c:v>
                </c:pt>
                <c:pt idx="2">
                  <c:v>83587</c:v>
                </c:pt>
                <c:pt idx="3">
                  <c:v>75865</c:v>
                </c:pt>
                <c:pt idx="4">
                  <c:v>66984</c:v>
                </c:pt>
                <c:pt idx="5">
                  <c:v>58335</c:v>
                </c:pt>
                <c:pt idx="6">
                  <c:v>72807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9A-4149-B7A1-6B52B60CB130}"/>
            </c:ext>
          </c:extLst>
        </c:ser>
        <c:ser>
          <c:idx val="2"/>
          <c:order val="2"/>
          <c:tx>
            <c:strRef>
              <c:f>'Koeficijent tekuce likvidnosti'!$B$5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'Koeficijent tekuce likvidnosti'!$C$2:$I$2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'Koeficijent tekuce likvidnosti'!$C$5:$I$5</c:f>
              <c:numCache>
                <c:formatCode>0.00</c:formatCode>
                <c:ptCount val="7"/>
                <c:pt idx="0">
                  <c:v>0.54425152015746403</c:v>
                </c:pt>
                <c:pt idx="1">
                  <c:v>0.40740906097574597</c:v>
                </c:pt>
                <c:pt idx="2">
                  <c:v>0.54178281311687204</c:v>
                </c:pt>
                <c:pt idx="3">
                  <c:v>0.42081328675937502</c:v>
                </c:pt>
                <c:pt idx="4">
                  <c:v>0.38798817628090299</c:v>
                </c:pt>
                <c:pt idx="5">
                  <c:v>0.64482729064883804</c:v>
                </c:pt>
                <c:pt idx="6">
                  <c:v>1.1547653384976719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19A-4149-B7A1-6B52B60CB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59232"/>
        <c:axId val="132469248"/>
      </c:lineChart>
      <c:catAx>
        <c:axId val="17295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469248"/>
        <c:crosses val="autoZero"/>
        <c:auto val="1"/>
        <c:lblAlgn val="ctr"/>
        <c:lblOffset val="100"/>
        <c:noMultiLvlLbl val="0"/>
      </c:catAx>
      <c:valAx>
        <c:axId val="13246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295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72C78-E0D4-D14A-B164-C8D450191F20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9E137BF-FA7C-9543-93C2-F14E3926D8E5}">
      <dgm:prSet phldrT="[Text]" custT="1"/>
      <dgm:spPr/>
      <dgm:t>
        <a:bodyPr/>
        <a:lstStyle/>
        <a:p>
          <a:r>
            <a:rPr lang="en-GB" sz="1400" b="1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2015/16</a:t>
          </a:r>
        </a:p>
        <a:p>
          <a:r>
            <a:rPr lang="en-GB" sz="14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21.700.000,00 </a:t>
          </a:r>
          <a:r>
            <a:rPr lang="en-GB" sz="1400" dirty="0">
              <a:solidFill>
                <a:srgbClr val="264796"/>
              </a:solidFill>
              <a:latin typeface="+mn-lt"/>
            </a:rPr>
            <a:t>€</a:t>
          </a:r>
          <a:endParaRPr lang="en-US" sz="1400" dirty="0">
            <a:latin typeface="+mn-lt"/>
          </a:endParaRPr>
        </a:p>
      </dgm:t>
    </dgm:pt>
    <dgm:pt modelId="{804DA2E1-A07E-8E48-BF21-8AB914928ABB}" type="parTrans" cxnId="{14DDDFA2-D329-D240-A472-EC1A1417BB96}">
      <dgm:prSet/>
      <dgm:spPr/>
      <dgm:t>
        <a:bodyPr/>
        <a:lstStyle/>
        <a:p>
          <a:endParaRPr lang="en-US"/>
        </a:p>
      </dgm:t>
    </dgm:pt>
    <dgm:pt modelId="{F7F23E83-4C75-EA4D-8F71-7B3FF29F28C2}" type="sibTrans" cxnId="{14DDDFA2-D329-D240-A472-EC1A1417BB96}">
      <dgm:prSet/>
      <dgm:spPr/>
      <dgm:t>
        <a:bodyPr/>
        <a:lstStyle/>
        <a:p>
          <a:endParaRPr lang="en-US"/>
        </a:p>
      </dgm:t>
    </dgm:pt>
    <dgm:pt modelId="{E2FD04B1-6227-D04A-8620-D86A1796168F}">
      <dgm:prSet phldrT="[Text]" custT="1"/>
      <dgm:spPr/>
      <dgm:t>
        <a:bodyPr/>
        <a:lstStyle/>
        <a:p>
          <a:r>
            <a:rPr lang="en-GB" sz="1400" b="1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2016/17 </a:t>
          </a:r>
        </a:p>
        <a:p>
          <a:r>
            <a:rPr lang="en-GB" sz="14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23.100.000,00 </a:t>
          </a:r>
          <a:r>
            <a:rPr lang="en-GB" sz="1400" dirty="0">
              <a:solidFill>
                <a:srgbClr val="264796"/>
              </a:solidFill>
              <a:latin typeface="+mn-lt"/>
            </a:rPr>
            <a:t>€</a:t>
          </a:r>
          <a:endParaRPr lang="en-US" sz="1400" dirty="0">
            <a:latin typeface="+mn-lt"/>
          </a:endParaRPr>
        </a:p>
      </dgm:t>
    </dgm:pt>
    <dgm:pt modelId="{FB141EE9-C9ED-8C40-B92A-D4B7769DF2B7}" type="parTrans" cxnId="{A3C00FF1-6731-BA43-A644-EDB9A8C840BA}">
      <dgm:prSet/>
      <dgm:spPr/>
      <dgm:t>
        <a:bodyPr/>
        <a:lstStyle/>
        <a:p>
          <a:endParaRPr lang="en-US"/>
        </a:p>
      </dgm:t>
    </dgm:pt>
    <dgm:pt modelId="{95755451-3DE0-744E-80F4-C9B533AF87D4}" type="sibTrans" cxnId="{A3C00FF1-6731-BA43-A644-EDB9A8C840BA}">
      <dgm:prSet/>
      <dgm:spPr/>
      <dgm:t>
        <a:bodyPr/>
        <a:lstStyle/>
        <a:p>
          <a:endParaRPr lang="en-US"/>
        </a:p>
      </dgm:t>
    </dgm:pt>
    <dgm:pt modelId="{439F0FCC-1936-8140-B3CB-EF87D0CD1B42}">
      <dgm:prSet phldrT="[Text]" custT="1"/>
      <dgm:spPr/>
      <dgm:t>
        <a:bodyPr/>
        <a:lstStyle/>
        <a:p>
          <a:r>
            <a:rPr lang="en-GB" sz="1400" b="1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2017/18</a:t>
          </a:r>
        </a:p>
        <a:p>
          <a:r>
            <a:rPr lang="en-GB" sz="14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26.000.000,00 </a:t>
          </a:r>
          <a:r>
            <a:rPr lang="en-GB" sz="1400" dirty="0">
              <a:solidFill>
                <a:srgbClr val="264796"/>
              </a:solidFill>
              <a:latin typeface="+mn-lt"/>
            </a:rPr>
            <a:t>€</a:t>
          </a:r>
          <a:r>
            <a:rPr lang="en-GB" sz="14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en-US" sz="1400" dirty="0">
            <a:latin typeface="+mn-lt"/>
          </a:endParaRPr>
        </a:p>
      </dgm:t>
    </dgm:pt>
    <dgm:pt modelId="{4FAFF719-CF33-504C-BB76-6097A045F2E5}" type="parTrans" cxnId="{83E2EBBC-86DB-DF4B-B972-F8F309E9E6C1}">
      <dgm:prSet/>
      <dgm:spPr/>
      <dgm:t>
        <a:bodyPr/>
        <a:lstStyle/>
        <a:p>
          <a:endParaRPr lang="en-US"/>
        </a:p>
      </dgm:t>
    </dgm:pt>
    <dgm:pt modelId="{87D66B06-65EB-8647-BED5-142A811358E5}" type="sibTrans" cxnId="{83E2EBBC-86DB-DF4B-B972-F8F309E9E6C1}">
      <dgm:prSet/>
      <dgm:spPr/>
      <dgm:t>
        <a:bodyPr/>
        <a:lstStyle/>
        <a:p>
          <a:endParaRPr lang="en-US"/>
        </a:p>
      </dgm:t>
    </dgm:pt>
    <dgm:pt modelId="{CBD419CC-3A05-C347-B970-8388A7AA58C9}" type="pres">
      <dgm:prSet presAssocID="{86A72C78-E0D4-D14A-B164-C8D450191F20}" presName="arrowDiagram" presStyleCnt="0">
        <dgm:presLayoutVars>
          <dgm:chMax val="5"/>
          <dgm:dir/>
          <dgm:resizeHandles val="exact"/>
        </dgm:presLayoutVars>
      </dgm:prSet>
      <dgm:spPr/>
    </dgm:pt>
    <dgm:pt modelId="{86D8E3F5-CB05-A44A-9B15-EE84CC20FA66}" type="pres">
      <dgm:prSet presAssocID="{86A72C78-E0D4-D14A-B164-C8D450191F20}" presName="arrow" presStyleLbl="bgShp" presStyleIdx="0" presStyleCnt="1"/>
      <dgm:spPr>
        <a:solidFill>
          <a:srgbClr val="264796">
            <a:alpha val="50000"/>
          </a:srgbClr>
        </a:solidFill>
      </dgm:spPr>
    </dgm:pt>
    <dgm:pt modelId="{7B0E1D2C-5147-084E-91A5-F33D50FE815C}" type="pres">
      <dgm:prSet presAssocID="{86A72C78-E0D4-D14A-B164-C8D450191F20}" presName="arrowDiagram3" presStyleCnt="0"/>
      <dgm:spPr/>
    </dgm:pt>
    <dgm:pt modelId="{C45207DF-C654-844B-A3EF-8E9955872717}" type="pres">
      <dgm:prSet presAssocID="{B9E137BF-FA7C-9543-93C2-F14E3926D8E5}" presName="bullet3a" presStyleLbl="node1" presStyleIdx="0" presStyleCnt="3"/>
      <dgm:spPr>
        <a:gradFill flip="none" rotWithShape="1">
          <a:gsLst>
            <a:gs pos="0">
              <a:srgbClr val="CD2628"/>
            </a:gs>
            <a:gs pos="23000">
              <a:srgbClr val="CD2628"/>
            </a:gs>
            <a:gs pos="69000">
              <a:srgbClr val="CD2628"/>
            </a:gs>
            <a:gs pos="97000">
              <a:srgbClr val="C00000"/>
            </a:gs>
          </a:gsLst>
          <a:path path="circle">
            <a:fillToRect l="50000" t="50000" r="50000" b="50000"/>
          </a:path>
          <a:tileRect/>
        </a:gradFill>
      </dgm:spPr>
    </dgm:pt>
    <dgm:pt modelId="{CC689B4E-0A95-1749-89AA-C75DA1DCB4A8}" type="pres">
      <dgm:prSet presAssocID="{B9E137BF-FA7C-9543-93C2-F14E3926D8E5}" presName="textBox3a" presStyleLbl="revTx" presStyleIdx="0" presStyleCnt="3" custScaleX="214693" custLinFactNeighborX="43182" custLinFactNeighborY="173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9BED9A-CF3D-FD46-B627-79A9F61335B2}" type="pres">
      <dgm:prSet presAssocID="{E2FD04B1-6227-D04A-8620-D86A1796168F}" presName="bullet3b" presStyleLbl="node1" presStyleIdx="1" presStyleCnt="3"/>
      <dgm:spPr>
        <a:gradFill flip="none" rotWithShape="1">
          <a:gsLst>
            <a:gs pos="0">
              <a:srgbClr val="CD2628"/>
            </a:gs>
            <a:gs pos="23000">
              <a:srgbClr val="CD2628"/>
            </a:gs>
            <a:gs pos="69000">
              <a:srgbClr val="CD2628"/>
            </a:gs>
            <a:gs pos="97000">
              <a:srgbClr val="C00000"/>
            </a:gs>
          </a:gsLst>
          <a:path path="circle">
            <a:fillToRect l="50000" t="50000" r="50000" b="50000"/>
          </a:path>
          <a:tileRect/>
        </a:gradFill>
      </dgm:spPr>
    </dgm:pt>
    <dgm:pt modelId="{4B4F9CC4-9BB2-AB48-AF38-AB9F5820DF5B}" type="pres">
      <dgm:prSet presAssocID="{E2FD04B1-6227-D04A-8620-D86A1796168F}" presName="textBox3b" presStyleLbl="revTx" presStyleIdx="1" presStyleCnt="3" custScaleX="173471" custScaleY="54337" custLinFactNeighborX="14313" custLinFactNeighborY="9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3CEDDC-6020-6745-96C3-DCF875126D06}" type="pres">
      <dgm:prSet presAssocID="{439F0FCC-1936-8140-B3CB-EF87D0CD1B42}" presName="bullet3c" presStyleLbl="node1" presStyleIdx="2" presStyleCnt="3"/>
      <dgm:spPr>
        <a:gradFill flip="none" rotWithShape="1">
          <a:gsLst>
            <a:gs pos="0">
              <a:srgbClr val="CD2628"/>
            </a:gs>
            <a:gs pos="23000">
              <a:srgbClr val="CD2628"/>
            </a:gs>
            <a:gs pos="69000">
              <a:srgbClr val="CD2628"/>
            </a:gs>
            <a:gs pos="97000">
              <a:srgbClr val="C00000"/>
            </a:gs>
          </a:gsLst>
          <a:path path="circle">
            <a:fillToRect l="50000" t="50000" r="50000" b="50000"/>
          </a:path>
          <a:tileRect/>
        </a:gradFill>
      </dgm:spPr>
    </dgm:pt>
    <dgm:pt modelId="{FE75F441-ED93-0E42-B453-FFD293F91C2F}" type="pres">
      <dgm:prSet presAssocID="{439F0FCC-1936-8140-B3CB-EF87D0CD1B42}" presName="textBox3c" presStyleLbl="revTx" presStyleIdx="2" presStyleCnt="3" custScaleX="184985" custScaleY="48318" custLinFactNeighborX="5173" custLinFactNeighborY="-80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3E2EBBC-86DB-DF4B-B972-F8F309E9E6C1}" srcId="{86A72C78-E0D4-D14A-B164-C8D450191F20}" destId="{439F0FCC-1936-8140-B3CB-EF87D0CD1B42}" srcOrd="2" destOrd="0" parTransId="{4FAFF719-CF33-504C-BB76-6097A045F2E5}" sibTransId="{87D66B06-65EB-8647-BED5-142A811358E5}"/>
    <dgm:cxn modelId="{68B58427-DEE5-224D-8EA0-667B7CE6BEDE}" type="presOf" srcId="{439F0FCC-1936-8140-B3CB-EF87D0CD1B42}" destId="{FE75F441-ED93-0E42-B453-FFD293F91C2F}" srcOrd="0" destOrd="0" presId="urn:microsoft.com/office/officeart/2005/8/layout/arrow2"/>
    <dgm:cxn modelId="{14DDDFA2-D329-D240-A472-EC1A1417BB96}" srcId="{86A72C78-E0D4-D14A-B164-C8D450191F20}" destId="{B9E137BF-FA7C-9543-93C2-F14E3926D8E5}" srcOrd="0" destOrd="0" parTransId="{804DA2E1-A07E-8E48-BF21-8AB914928ABB}" sibTransId="{F7F23E83-4C75-EA4D-8F71-7B3FF29F28C2}"/>
    <dgm:cxn modelId="{5E5AD825-4235-5A40-8807-15BD35EBDECC}" type="presOf" srcId="{86A72C78-E0D4-D14A-B164-C8D450191F20}" destId="{CBD419CC-3A05-C347-B970-8388A7AA58C9}" srcOrd="0" destOrd="0" presId="urn:microsoft.com/office/officeart/2005/8/layout/arrow2"/>
    <dgm:cxn modelId="{A3C00FF1-6731-BA43-A644-EDB9A8C840BA}" srcId="{86A72C78-E0D4-D14A-B164-C8D450191F20}" destId="{E2FD04B1-6227-D04A-8620-D86A1796168F}" srcOrd="1" destOrd="0" parTransId="{FB141EE9-C9ED-8C40-B92A-D4B7769DF2B7}" sibTransId="{95755451-3DE0-744E-80F4-C9B533AF87D4}"/>
    <dgm:cxn modelId="{D829A61E-4B37-9D43-ABB3-E1BF382DC2C2}" type="presOf" srcId="{E2FD04B1-6227-D04A-8620-D86A1796168F}" destId="{4B4F9CC4-9BB2-AB48-AF38-AB9F5820DF5B}" srcOrd="0" destOrd="0" presId="urn:microsoft.com/office/officeart/2005/8/layout/arrow2"/>
    <dgm:cxn modelId="{5040AAC5-86E7-7B4A-9436-897968E81857}" type="presOf" srcId="{B9E137BF-FA7C-9543-93C2-F14E3926D8E5}" destId="{CC689B4E-0A95-1749-89AA-C75DA1DCB4A8}" srcOrd="0" destOrd="0" presId="urn:microsoft.com/office/officeart/2005/8/layout/arrow2"/>
    <dgm:cxn modelId="{44AA02EC-3B11-8A4E-B37D-57DB9FAD9026}" type="presParOf" srcId="{CBD419CC-3A05-C347-B970-8388A7AA58C9}" destId="{86D8E3F5-CB05-A44A-9B15-EE84CC20FA66}" srcOrd="0" destOrd="0" presId="urn:microsoft.com/office/officeart/2005/8/layout/arrow2"/>
    <dgm:cxn modelId="{415F0E4C-9D2A-3D42-BF95-9811E79310EE}" type="presParOf" srcId="{CBD419CC-3A05-C347-B970-8388A7AA58C9}" destId="{7B0E1D2C-5147-084E-91A5-F33D50FE815C}" srcOrd="1" destOrd="0" presId="urn:microsoft.com/office/officeart/2005/8/layout/arrow2"/>
    <dgm:cxn modelId="{40E49E21-E640-A042-A0AE-BA2EE3A3E7AC}" type="presParOf" srcId="{7B0E1D2C-5147-084E-91A5-F33D50FE815C}" destId="{C45207DF-C654-844B-A3EF-8E9955872717}" srcOrd="0" destOrd="0" presId="urn:microsoft.com/office/officeart/2005/8/layout/arrow2"/>
    <dgm:cxn modelId="{DD91C660-BD7B-174C-95C0-5128315BC097}" type="presParOf" srcId="{7B0E1D2C-5147-084E-91A5-F33D50FE815C}" destId="{CC689B4E-0A95-1749-89AA-C75DA1DCB4A8}" srcOrd="1" destOrd="0" presId="urn:microsoft.com/office/officeart/2005/8/layout/arrow2"/>
    <dgm:cxn modelId="{E413B871-8F29-9444-A87F-631CFAB040BB}" type="presParOf" srcId="{7B0E1D2C-5147-084E-91A5-F33D50FE815C}" destId="{239BED9A-CF3D-FD46-B627-79A9F61335B2}" srcOrd="2" destOrd="0" presId="urn:microsoft.com/office/officeart/2005/8/layout/arrow2"/>
    <dgm:cxn modelId="{9C907DBD-4696-F140-9ADA-2F41B47C831F}" type="presParOf" srcId="{7B0E1D2C-5147-084E-91A5-F33D50FE815C}" destId="{4B4F9CC4-9BB2-AB48-AF38-AB9F5820DF5B}" srcOrd="3" destOrd="0" presId="urn:microsoft.com/office/officeart/2005/8/layout/arrow2"/>
    <dgm:cxn modelId="{FB58B4F1-66E3-8E4F-A30D-AB88D00E9B8D}" type="presParOf" srcId="{7B0E1D2C-5147-084E-91A5-F33D50FE815C}" destId="{6B3CEDDC-6020-6745-96C3-DCF875126D06}" srcOrd="4" destOrd="0" presId="urn:microsoft.com/office/officeart/2005/8/layout/arrow2"/>
    <dgm:cxn modelId="{4123BB36-475F-6C41-BD4F-6FC5A0D4BB1F}" type="presParOf" srcId="{7B0E1D2C-5147-084E-91A5-F33D50FE815C}" destId="{FE75F441-ED93-0E42-B453-FFD293F91C2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8E3F5-CB05-A44A-9B15-EE84CC20FA66}">
      <dsp:nvSpPr>
        <dsp:cNvPr id="0" name=""/>
        <dsp:cNvSpPr/>
      </dsp:nvSpPr>
      <dsp:spPr>
        <a:xfrm>
          <a:off x="-14762" y="176909"/>
          <a:ext cx="4228787" cy="2642991"/>
        </a:xfrm>
        <a:prstGeom prst="swooshArrow">
          <a:avLst>
            <a:gd name="adj1" fmla="val 25000"/>
            <a:gd name="adj2" fmla="val 25000"/>
          </a:avLst>
        </a:prstGeom>
        <a:solidFill>
          <a:srgbClr val="26479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5207DF-C654-844B-A3EF-8E9955872717}">
      <dsp:nvSpPr>
        <dsp:cNvPr id="0" name=""/>
        <dsp:cNvSpPr/>
      </dsp:nvSpPr>
      <dsp:spPr>
        <a:xfrm>
          <a:off x="522293" y="2001102"/>
          <a:ext cx="109948" cy="109948"/>
        </a:xfrm>
        <a:prstGeom prst="ellipse">
          <a:avLst/>
        </a:prstGeom>
        <a:gradFill flip="none" rotWithShape="1">
          <a:gsLst>
            <a:gs pos="0">
              <a:srgbClr val="CD2628"/>
            </a:gs>
            <a:gs pos="23000">
              <a:srgbClr val="CD2628"/>
            </a:gs>
            <a:gs pos="69000">
              <a:srgbClr val="CD2628"/>
            </a:gs>
            <a:gs pos="97000">
              <a:srgbClr val="C00000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89B4E-0A95-1749-89AA-C75DA1DCB4A8}">
      <dsp:nvSpPr>
        <dsp:cNvPr id="0" name=""/>
        <dsp:cNvSpPr/>
      </dsp:nvSpPr>
      <dsp:spPr>
        <a:xfrm>
          <a:off x="437703" y="2188538"/>
          <a:ext cx="2115385" cy="76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25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2015/16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21.700.000,00 </a:t>
          </a:r>
          <a:r>
            <a:rPr lang="en-GB" sz="1400" kern="1200" dirty="0">
              <a:solidFill>
                <a:srgbClr val="264796"/>
              </a:solidFill>
              <a:latin typeface="+mn-lt"/>
            </a:rPr>
            <a:t>€</a:t>
          </a:r>
          <a:endParaRPr lang="en-US" sz="1400" kern="1200" dirty="0">
            <a:latin typeface="+mn-lt"/>
          </a:endParaRPr>
        </a:p>
      </dsp:txBody>
      <dsp:txXfrm>
        <a:off x="437703" y="2188538"/>
        <a:ext cx="2115385" cy="763824"/>
      </dsp:txXfrm>
    </dsp:sp>
    <dsp:sp modelId="{239BED9A-CF3D-FD46-B627-79A9F61335B2}">
      <dsp:nvSpPr>
        <dsp:cNvPr id="0" name=""/>
        <dsp:cNvSpPr/>
      </dsp:nvSpPr>
      <dsp:spPr>
        <a:xfrm>
          <a:off x="1492799" y="1282736"/>
          <a:ext cx="198752" cy="198752"/>
        </a:xfrm>
        <a:prstGeom prst="ellipse">
          <a:avLst/>
        </a:prstGeom>
        <a:gradFill flip="none" rotWithShape="1">
          <a:gsLst>
            <a:gs pos="0">
              <a:srgbClr val="CD2628"/>
            </a:gs>
            <a:gs pos="23000">
              <a:srgbClr val="CD2628"/>
            </a:gs>
            <a:gs pos="69000">
              <a:srgbClr val="CD2628"/>
            </a:gs>
            <a:gs pos="97000">
              <a:srgbClr val="C00000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4F9CC4-9BB2-AB48-AF38-AB9F5820DF5B}">
      <dsp:nvSpPr>
        <dsp:cNvPr id="0" name=""/>
        <dsp:cNvSpPr/>
      </dsp:nvSpPr>
      <dsp:spPr>
        <a:xfrm>
          <a:off x="1364608" y="1724083"/>
          <a:ext cx="1760572" cy="7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1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2016/17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23.100.000,00 </a:t>
          </a:r>
          <a:r>
            <a:rPr lang="en-GB" sz="1400" kern="1200" dirty="0">
              <a:solidFill>
                <a:srgbClr val="264796"/>
              </a:solidFill>
              <a:latin typeface="+mn-lt"/>
            </a:rPr>
            <a:t>€</a:t>
          </a:r>
          <a:endParaRPr lang="en-US" sz="1400" kern="1200" dirty="0">
            <a:latin typeface="+mn-lt"/>
          </a:endParaRPr>
        </a:p>
      </dsp:txBody>
      <dsp:txXfrm>
        <a:off x="1364608" y="1724083"/>
        <a:ext cx="1760572" cy="781250"/>
      </dsp:txXfrm>
    </dsp:sp>
    <dsp:sp modelId="{6B3CEDDC-6020-6745-96C3-DCF875126D06}">
      <dsp:nvSpPr>
        <dsp:cNvPr id="0" name=""/>
        <dsp:cNvSpPr/>
      </dsp:nvSpPr>
      <dsp:spPr>
        <a:xfrm>
          <a:off x="2659945" y="845586"/>
          <a:ext cx="274871" cy="274871"/>
        </a:xfrm>
        <a:prstGeom prst="ellipse">
          <a:avLst/>
        </a:prstGeom>
        <a:gradFill flip="none" rotWithShape="1">
          <a:gsLst>
            <a:gs pos="0">
              <a:srgbClr val="CD2628"/>
            </a:gs>
            <a:gs pos="23000">
              <a:srgbClr val="CD2628"/>
            </a:gs>
            <a:gs pos="69000">
              <a:srgbClr val="CD2628"/>
            </a:gs>
            <a:gs pos="97000">
              <a:srgbClr val="C00000"/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75F441-ED93-0E42-B453-FFD293F91C2F}">
      <dsp:nvSpPr>
        <dsp:cNvPr id="0" name=""/>
        <dsp:cNvSpPr/>
      </dsp:nvSpPr>
      <dsp:spPr>
        <a:xfrm>
          <a:off x="2366120" y="1309324"/>
          <a:ext cx="1877429" cy="887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4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2017/18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26.000.000,00 </a:t>
          </a:r>
          <a:r>
            <a:rPr lang="en-GB" sz="1400" kern="1200" dirty="0">
              <a:solidFill>
                <a:srgbClr val="264796"/>
              </a:solidFill>
              <a:latin typeface="+mn-lt"/>
            </a:rPr>
            <a:t>€</a:t>
          </a:r>
          <a:r>
            <a:rPr lang="en-GB" sz="1400" kern="1200" dirty="0">
              <a:solidFill>
                <a:srgbClr val="26479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en-US" sz="1400" kern="1200" dirty="0">
            <a:latin typeface="+mn-lt"/>
          </a:endParaRPr>
        </a:p>
      </dsp:txBody>
      <dsp:txXfrm>
        <a:off x="2366120" y="1309324"/>
        <a:ext cx="1877429" cy="88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3811A-DB88-7247-9F36-FE8288F02FDC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B7D77-CCD9-8D47-BE15-5D5505D68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4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FE432-B976-DB48-BAEF-60E64F166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4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57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FE432-B976-DB48-BAEF-60E64F166F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6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77-CCD9-8D47-BE15-5D5505D682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21A5-D098-4CF6-ADB1-CB43090E642C}" type="datetimeFigureOut">
              <a:rPr lang="hr-HR" smtClean="0"/>
              <a:t>27.6.2018.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5DD2-201F-4060-B6EB-C1DC1985D8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03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D1E873-4427-426F-98E1-4ED16E46E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t="20353" r="19478" b="20245"/>
          <a:stretch/>
        </p:blipFill>
        <p:spPr>
          <a:xfrm>
            <a:off x="3660847" y="2721074"/>
            <a:ext cx="1822305" cy="1822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764511" y="1541871"/>
            <a:ext cx="798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CD26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Mandat Uprave Ivana Kosa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764511" y="4983503"/>
            <a:ext cx="798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17. svibnja 2016. </a:t>
            </a:r>
            <a:r>
              <a:rPr lang="mr-IN" sz="2800" b="1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800" b="1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22. travnja 2018. </a:t>
            </a:r>
          </a:p>
        </p:txBody>
      </p:sp>
    </p:spTree>
    <p:extLst>
      <p:ext uri="{BB962C8B-B14F-4D97-AF65-F5344CB8AC3E}">
        <p14:creationId xmlns:p14="http://schemas.microsoft.com/office/powerpoint/2010/main" val="17953773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261" y="971025"/>
            <a:ext cx="7381289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48261" y="377190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BITI ODRŽIV </a:t>
            </a:r>
            <a:r>
              <a:rPr lang="mr-IN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STABILNE FINANCIJE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771466"/>
              </p:ext>
            </p:extLst>
          </p:nvPr>
        </p:nvGraphicFramePr>
        <p:xfrm>
          <a:off x="734060" y="3000508"/>
          <a:ext cx="7419340" cy="278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08125"/>
              </p:ext>
            </p:extLst>
          </p:nvPr>
        </p:nvGraphicFramePr>
        <p:xfrm>
          <a:off x="586988" y="1565706"/>
          <a:ext cx="7886700" cy="894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2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9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7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04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41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41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897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1" u="none" strike="noStrike" dirty="0">
                          <a:effectLst/>
                        </a:rPr>
                        <a:t>2011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1" u="none" strike="noStrike" dirty="0">
                          <a:effectLst/>
                        </a:rPr>
                        <a:t>2012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1" u="none" strike="noStrike" dirty="0">
                          <a:effectLst/>
                        </a:rPr>
                        <a:t>2013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1" u="none" strike="noStrike" dirty="0">
                          <a:effectLst/>
                        </a:rPr>
                        <a:t>2014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1" u="none" strike="noStrike" dirty="0">
                          <a:effectLst/>
                        </a:rPr>
                        <a:t>2015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1" u="none" strike="noStrike" dirty="0">
                          <a:effectLst/>
                        </a:rPr>
                        <a:t>2016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1" u="none" strike="noStrike" dirty="0">
                          <a:effectLst/>
                        </a:rPr>
                        <a:t>2017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</a:rPr>
                        <a:t>Poslovni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prihodi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u="none" strike="noStrike">
                          <a:effectLst/>
                        </a:rPr>
                        <a:t>120.691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u="none" strike="noStrike">
                          <a:effectLst/>
                        </a:rPr>
                        <a:t>81.045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000" u="none" strike="noStrike">
                          <a:effectLst/>
                        </a:rPr>
                        <a:t>79.123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u="none" strike="noStrike">
                          <a:effectLst/>
                        </a:rPr>
                        <a:t>67.688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u="none" strike="noStrike" dirty="0">
                          <a:effectLst/>
                        </a:rPr>
                        <a:t>80.557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 dirty="0">
                          <a:effectLst/>
                        </a:rPr>
                        <a:t>124.332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u="none" strike="noStrike">
                          <a:effectLst/>
                        </a:rPr>
                        <a:t>168.677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</a:rPr>
                        <a:t>Poslovni</a:t>
                      </a:r>
                      <a:r>
                        <a:rPr lang="en-US" sz="1000" b="1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</a:rPr>
                        <a:t>rashodi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u="none" strike="noStrike">
                          <a:effectLst/>
                        </a:rPr>
                        <a:t>117.816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u="none" strike="noStrike">
                          <a:effectLst/>
                        </a:rPr>
                        <a:t>88.816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u="none" strike="noStrike">
                          <a:effectLst/>
                        </a:rPr>
                        <a:t>69.132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u="none" strike="noStrike">
                          <a:effectLst/>
                        </a:rPr>
                        <a:t>63.771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u="none" strike="noStrike">
                          <a:effectLst/>
                        </a:rPr>
                        <a:t>76.435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000" u="none" strike="noStrike">
                          <a:effectLst/>
                        </a:rPr>
                        <a:t>94.872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u="none" strike="noStrike">
                          <a:effectLst/>
                        </a:rPr>
                        <a:t>131.384</a:t>
                      </a:r>
                      <a:endParaRPr lang="hr-H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EBITDA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000" u="none" strike="noStrike">
                          <a:effectLst/>
                        </a:rPr>
                        <a:t>2.875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000" u="none" strike="noStrike">
                          <a:effectLst/>
                        </a:rPr>
                        <a:t>-7.771</a:t>
                      </a:r>
                      <a:endParaRPr lang="mr-IN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u="none" strike="noStrike" dirty="0">
                          <a:effectLst/>
                        </a:rPr>
                        <a:t>9.991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u="none" strike="noStrike">
                          <a:effectLst/>
                        </a:rPr>
                        <a:t>3.917</a:t>
                      </a:r>
                      <a:endParaRPr lang="hr-HR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4.122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u="none" strike="noStrike">
                          <a:effectLst/>
                        </a:rPr>
                        <a:t>29.460</a:t>
                      </a:r>
                      <a:endParaRPr lang="hr-HR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u="none" strike="noStrike">
                          <a:effectLst/>
                        </a:rPr>
                        <a:t>37.293</a:t>
                      </a:r>
                      <a:endParaRPr lang="nb-NO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EBITDA margin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000" u="none" strike="noStrike">
                          <a:effectLst/>
                        </a:rPr>
                        <a:t>2%</a:t>
                      </a:r>
                      <a:endParaRPr lang="mr-IN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000" u="none" strike="noStrike">
                          <a:effectLst/>
                        </a:rPr>
                        <a:t>-10%</a:t>
                      </a:r>
                      <a:endParaRPr lang="mr-IN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000" u="none" strike="noStrike">
                          <a:effectLst/>
                        </a:rPr>
                        <a:t>13%</a:t>
                      </a:r>
                      <a:endParaRPr lang="mr-IN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000" u="none" strike="noStrike">
                          <a:effectLst/>
                        </a:rPr>
                        <a:t>6%</a:t>
                      </a:r>
                      <a:endParaRPr lang="mr-IN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000" u="none" strike="noStrike">
                          <a:effectLst/>
                        </a:rPr>
                        <a:t>5%</a:t>
                      </a:r>
                      <a:endParaRPr lang="mr-IN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000" u="none" strike="noStrike">
                          <a:effectLst/>
                        </a:rPr>
                        <a:t>24%</a:t>
                      </a:r>
                      <a:endParaRPr lang="mr-IN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r-IN" sz="1000" u="none" strike="noStrike" dirty="0">
                          <a:effectLst/>
                        </a:rPr>
                        <a:t>22%</a:t>
                      </a:r>
                      <a:endParaRPr lang="mr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931" marR="11931" marT="1193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7B9BE2-7F6F-4E26-86C9-6F66DCAA5D1E}"/>
              </a:ext>
            </a:extLst>
          </p:cNvPr>
          <p:cNvSpPr txBox="1"/>
          <p:nvPr/>
        </p:nvSpPr>
        <p:spPr>
          <a:xfrm>
            <a:off x="586988" y="5840674"/>
            <a:ext cx="8099909" cy="400110"/>
          </a:xfrm>
          <a:prstGeom prst="rect">
            <a:avLst/>
          </a:prstGeom>
          <a:noFill/>
          <a:ln>
            <a:solidFill>
              <a:srgbClr val="CD26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rgbClr val="264796"/>
                </a:solidFill>
              </a:rPr>
              <a:t>U dvije godine rast prihoda 109%, a rast EBITDA 805%</a:t>
            </a:r>
            <a:endParaRPr lang="en-US" sz="2000" b="1" dirty="0">
              <a:solidFill>
                <a:srgbClr val="2647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83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261" y="971025"/>
            <a:ext cx="7381289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48261" y="377190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BITI ODRŽIV </a:t>
            </a:r>
            <a:r>
              <a:rPr lang="mr-IN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STABILNE FINANCIJE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980" y="1828115"/>
            <a:ext cx="75400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hr-HR" sz="2200" dirty="0">
                <a:solidFill>
                  <a:srgbClr val="264796"/>
                </a:solidFill>
              </a:rPr>
              <a:t>Kumulirana dobit prije oporezivanja i amortizacije, što zapravo predstavlja smanjenje duga, u razdoblju 2011. – 2015. iznosila je 13.1 milijuna kuna. U 2016. i 2017. godini dobit prije oporezivanja i amortizacije iznosi 66.7 milijuna kuna. </a:t>
            </a:r>
          </a:p>
          <a:p>
            <a:pPr algn="just"/>
            <a:endParaRPr lang="hr-HR" sz="2200" dirty="0">
              <a:solidFill>
                <a:srgbClr val="264796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hr-HR" sz="2200" dirty="0">
                <a:solidFill>
                  <a:srgbClr val="264796"/>
                </a:solidFill>
              </a:rPr>
              <a:t>Hajduk je po uspješnosti poslovanja (%EBITDA) u 2016. godini* u TOP 10% tvrtki u Hrvatskoj, ne samo u nogometu, već od svih trgovačkih društava u Hrvatskoj. </a:t>
            </a:r>
          </a:p>
          <a:p>
            <a:pPr marL="342900" indent="-342900" algn="just">
              <a:buFont typeface="Arial" charset="0"/>
              <a:buChar char="•"/>
            </a:pPr>
            <a:endParaRPr lang="en-GB" sz="2200" dirty="0">
              <a:solidFill>
                <a:srgbClr val="264796"/>
              </a:solidFill>
            </a:endParaRPr>
          </a:p>
          <a:p>
            <a:pPr algn="just"/>
            <a:r>
              <a:rPr lang="en-GB" sz="1200" dirty="0">
                <a:solidFill>
                  <a:srgbClr val="264796"/>
                </a:solidFill>
              </a:rPr>
              <a:t>*</a:t>
            </a:r>
            <a:r>
              <a:rPr lang="en-GB" sz="1200" dirty="0" err="1">
                <a:solidFill>
                  <a:srgbClr val="264796"/>
                </a:solidFill>
              </a:rPr>
              <a:t>zadnji</a:t>
            </a:r>
            <a:r>
              <a:rPr lang="en-GB" sz="1200" dirty="0">
                <a:solidFill>
                  <a:srgbClr val="264796"/>
                </a:solidFill>
              </a:rPr>
              <a:t> </a:t>
            </a:r>
            <a:r>
              <a:rPr lang="en-GB" sz="1200" dirty="0" err="1">
                <a:solidFill>
                  <a:srgbClr val="264796"/>
                </a:solidFill>
              </a:rPr>
              <a:t>dostupni</a:t>
            </a:r>
            <a:r>
              <a:rPr lang="en-GB" sz="1200" dirty="0">
                <a:solidFill>
                  <a:srgbClr val="264796"/>
                </a:solidFill>
              </a:rPr>
              <a:t> </a:t>
            </a:r>
            <a:r>
              <a:rPr lang="en-GB" sz="1200" dirty="0" err="1">
                <a:solidFill>
                  <a:srgbClr val="264796"/>
                </a:solidFill>
              </a:rPr>
              <a:t>podaci</a:t>
            </a:r>
            <a:endParaRPr lang="hr-HR" sz="1200" dirty="0">
              <a:solidFill>
                <a:srgbClr val="26479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3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261" y="971025"/>
            <a:ext cx="7381289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48261" y="377190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KOEFICIJENT TEKUĆE LIKVIDNOSTI</a:t>
            </a:r>
            <a:endParaRPr lang="en-GB" sz="28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44062"/>
              </p:ext>
            </p:extLst>
          </p:nvPr>
        </p:nvGraphicFramePr>
        <p:xfrm>
          <a:off x="646173" y="2669630"/>
          <a:ext cx="7620723" cy="32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0081"/>
              </p:ext>
            </p:extLst>
          </p:nvPr>
        </p:nvGraphicFramePr>
        <p:xfrm>
          <a:off x="646173" y="1325280"/>
          <a:ext cx="7785102" cy="91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6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40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4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40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40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 dirty="0">
                          <a:effectLst/>
                        </a:rPr>
                        <a:t>2011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 dirty="0">
                          <a:effectLst/>
                        </a:rPr>
                        <a:t>2012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 dirty="0">
                          <a:effectLst/>
                        </a:rPr>
                        <a:t>2013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 dirty="0">
                          <a:effectLst/>
                        </a:rPr>
                        <a:t>2014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 dirty="0">
                          <a:effectLst/>
                        </a:rPr>
                        <a:t>2015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 dirty="0">
                          <a:effectLst/>
                        </a:rPr>
                        <a:t>2016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b="1" u="none" strike="noStrike" dirty="0">
                          <a:effectLst/>
                        </a:rPr>
                        <a:t>2017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Kratkotrajna imovina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30.969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36.501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45.286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31.925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25.989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37.616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84.075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effectLst/>
                        </a:rPr>
                        <a:t>Kratkorocne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obveze</a:t>
                      </a:r>
                      <a:r>
                        <a:rPr lang="en-US" sz="1100" b="1" u="none" strike="noStrike" dirty="0">
                          <a:effectLst/>
                        </a:rPr>
                        <a:t> plus </a:t>
                      </a:r>
                      <a:r>
                        <a:rPr lang="en-US" sz="1100" b="1" u="none" strike="noStrike" dirty="0" err="1">
                          <a:effectLst/>
                        </a:rPr>
                        <a:t>obveze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za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kredit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56.902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89.593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83.587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u="none" strike="noStrike">
                          <a:effectLst/>
                        </a:rPr>
                        <a:t>75.865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66.984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58.335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u="none" strike="noStrike">
                          <a:effectLst/>
                        </a:rPr>
                        <a:t>72.807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err="1">
                          <a:effectLst/>
                        </a:rPr>
                        <a:t>Koeficijent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tekuće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likvidnosti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0,54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u="none" strike="noStrike">
                          <a:effectLst/>
                        </a:rPr>
                        <a:t>0,41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0,54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100" u="none" strike="noStrike">
                          <a:effectLst/>
                        </a:rPr>
                        <a:t>0,42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u="none" strike="noStrike">
                          <a:effectLst/>
                        </a:rPr>
                        <a:t>0,39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100" u="none" strike="noStrike">
                          <a:effectLst/>
                        </a:rPr>
                        <a:t>0,64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1,15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88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261" y="971025"/>
            <a:ext cx="7381289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48261" y="377190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KOEFICIJENT TEKUĆE LIKVIDNOSTI</a:t>
            </a:r>
            <a:endParaRPr lang="en-GB" sz="28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771" y="2090172"/>
            <a:ext cx="7871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hr-HR" sz="2200" dirty="0">
                <a:solidFill>
                  <a:srgbClr val="264796"/>
                </a:solidFill>
              </a:rPr>
              <a:t>Koeficijent tekuće likvidnosti predstavlja odnos kratkotrajne imovine i kratkoročnih obveza i govori nam koliko je Društvo sposobno na vrijeme podmirivati svoje obveze (plaće, krediti, obveze prema dobavljačima i dr.). </a:t>
            </a:r>
          </a:p>
          <a:p>
            <a:pPr algn="just"/>
            <a:endParaRPr lang="hr-HR" sz="2200" dirty="0">
              <a:solidFill>
                <a:srgbClr val="264796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hr-HR" sz="2200" dirty="0">
                <a:solidFill>
                  <a:srgbClr val="264796"/>
                </a:solidFill>
              </a:rPr>
              <a:t>Već u  2016. godini postignut je najbolji omjer od promatranog razdoblja, a u 2017. godini Društvo je ostvarilo višak kratkotrajne imovine nad kratkoročnim obvezama, odnosno pozitivan koeficijent likvidnosti, što znači da je Društvo bilo u plusu.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60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</a:t>
            </a:r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261" y="971025"/>
            <a:ext cx="7381289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288309" y="376222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PREGLED MANDATA </a:t>
            </a:r>
            <a:r>
              <a:rPr lang="mr-IN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FINANCIJE (bilance društva)</a:t>
            </a:r>
            <a:endParaRPr lang="en-GB" sz="28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06171" y="2164716"/>
            <a:ext cx="40146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Novac na računu </a:t>
            </a:r>
            <a:r>
              <a:rPr lang="mr-IN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320 tisuća kuna</a:t>
            </a:r>
          </a:p>
          <a:p>
            <a:pPr marL="457200" indent="-457200">
              <a:buFont typeface="Arial" charset="0"/>
              <a:buChar char="•"/>
            </a:pPr>
            <a:endParaRPr lang="hr-HR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Koeficijent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tekuće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likvidnosti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(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kratkotrajna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imovina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kratkoročne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obveze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 - 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0,46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početku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mandata</a:t>
            </a:r>
            <a:endParaRPr lang="en-US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Obrtni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kapital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minus od 34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milijuna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kuna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početku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mandata</a:t>
            </a:r>
            <a:endParaRPr lang="en-US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483287" y="1199626"/>
            <a:ext cx="14287" cy="5292090"/>
          </a:xfrm>
          <a:prstGeom prst="line">
            <a:avLst/>
          </a:prstGeom>
          <a:ln w="28575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999" y="1407809"/>
            <a:ext cx="3637406" cy="400110"/>
          </a:xfrm>
          <a:prstGeom prst="rect">
            <a:avLst/>
          </a:prstGeom>
          <a:noFill/>
          <a:ln>
            <a:solidFill>
              <a:srgbClr val="CD2628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264796"/>
                </a:solidFill>
              </a:rPr>
              <a:t>Bilance</a:t>
            </a:r>
            <a:r>
              <a:rPr lang="en-US" sz="2000" b="1" dirty="0">
                <a:solidFill>
                  <a:srgbClr val="264796"/>
                </a:solidFill>
              </a:rPr>
              <a:t> </a:t>
            </a:r>
            <a:r>
              <a:rPr lang="en-US" sz="2000" b="1" dirty="0" err="1">
                <a:solidFill>
                  <a:srgbClr val="264796"/>
                </a:solidFill>
              </a:rPr>
              <a:t>na</a:t>
            </a:r>
            <a:r>
              <a:rPr lang="en-US" sz="2000" b="1" dirty="0">
                <a:solidFill>
                  <a:srgbClr val="264796"/>
                </a:solidFill>
              </a:rPr>
              <a:t> </a:t>
            </a:r>
            <a:r>
              <a:rPr lang="en-US" sz="2000" b="1" dirty="0" err="1">
                <a:solidFill>
                  <a:srgbClr val="264796"/>
                </a:solidFill>
              </a:rPr>
              <a:t>dan</a:t>
            </a:r>
            <a:r>
              <a:rPr lang="en-US" sz="2000" b="1" dirty="0">
                <a:solidFill>
                  <a:srgbClr val="264796"/>
                </a:solidFill>
              </a:rPr>
              <a:t> 31. </a:t>
            </a:r>
            <a:r>
              <a:rPr lang="en-US" sz="2000" b="1" dirty="0" err="1">
                <a:solidFill>
                  <a:srgbClr val="264796"/>
                </a:solidFill>
              </a:rPr>
              <a:t>svibnja</a:t>
            </a:r>
            <a:r>
              <a:rPr lang="en-US" sz="2000" b="1" dirty="0">
                <a:solidFill>
                  <a:srgbClr val="264796"/>
                </a:solidFill>
              </a:rPr>
              <a:t> 2016.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8607" y="1426052"/>
            <a:ext cx="3634969" cy="400110"/>
          </a:xfrm>
          <a:prstGeom prst="rect">
            <a:avLst/>
          </a:prstGeom>
          <a:noFill/>
          <a:ln>
            <a:solidFill>
              <a:srgbClr val="CD2628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264796"/>
                </a:solidFill>
              </a:rPr>
              <a:t>Bilance</a:t>
            </a:r>
            <a:r>
              <a:rPr lang="en-US" sz="2000" b="1" dirty="0">
                <a:solidFill>
                  <a:srgbClr val="264796"/>
                </a:solidFill>
              </a:rPr>
              <a:t> </a:t>
            </a:r>
            <a:r>
              <a:rPr lang="en-US" sz="2000" b="1" dirty="0" err="1">
                <a:solidFill>
                  <a:srgbClr val="264796"/>
                </a:solidFill>
              </a:rPr>
              <a:t>na</a:t>
            </a:r>
            <a:r>
              <a:rPr lang="en-US" sz="2000" b="1" dirty="0">
                <a:solidFill>
                  <a:srgbClr val="264796"/>
                </a:solidFill>
              </a:rPr>
              <a:t> </a:t>
            </a:r>
            <a:r>
              <a:rPr lang="en-US" sz="2000" b="1" dirty="0" err="1">
                <a:solidFill>
                  <a:srgbClr val="264796"/>
                </a:solidFill>
              </a:rPr>
              <a:t>dan</a:t>
            </a:r>
            <a:r>
              <a:rPr lang="en-US" sz="2000" b="1" dirty="0">
                <a:solidFill>
                  <a:srgbClr val="264796"/>
                </a:solidFill>
              </a:rPr>
              <a:t> 30. </a:t>
            </a:r>
            <a:r>
              <a:rPr lang="en-US" sz="2000" b="1" dirty="0" err="1">
                <a:solidFill>
                  <a:srgbClr val="264796"/>
                </a:solidFill>
              </a:rPr>
              <a:t>travnja</a:t>
            </a:r>
            <a:r>
              <a:rPr lang="en-US" sz="2000" b="1" dirty="0">
                <a:solidFill>
                  <a:srgbClr val="264796"/>
                </a:solidFill>
              </a:rPr>
              <a:t> 2018.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598045" y="1826162"/>
            <a:ext cx="41832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hr-HR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Novac na računu </a:t>
            </a:r>
            <a:r>
              <a:rPr lang="mr-IN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 milijuna kuna</a:t>
            </a:r>
          </a:p>
          <a:p>
            <a:pPr marL="457200" indent="-457200">
              <a:buFont typeface="Arial" charset="0"/>
              <a:buChar char="•"/>
            </a:pPr>
            <a:endParaRPr lang="hr-HR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Koeficijent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tekuće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likvidnosti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(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kratkotrajna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imovina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kratkoročne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obveze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 - 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1,21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kraju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mandata</a:t>
            </a:r>
            <a:endParaRPr lang="en-US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Obrtni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kapital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plus od 16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milijuna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kuna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kraju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razdoblja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(50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milijuna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kuna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razlike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7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</a:t>
            </a:r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261" y="971025"/>
            <a:ext cx="7381289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48261" y="377190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PREGLED MANDATA </a:t>
            </a:r>
            <a:r>
              <a:rPr lang="mr-IN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FINANCIJE</a:t>
            </a:r>
            <a:endParaRPr lang="en-GB" sz="28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232" y="1777418"/>
            <a:ext cx="63753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264796"/>
                </a:solidFill>
              </a:rPr>
              <a:t>Ostvarena</a:t>
            </a:r>
            <a:r>
              <a:rPr lang="en-GB" sz="2400" b="1" dirty="0">
                <a:solidFill>
                  <a:srgbClr val="264796"/>
                </a:solidFill>
              </a:rPr>
              <a:t> je </a:t>
            </a:r>
            <a:r>
              <a:rPr lang="en-GB" sz="2400" b="1" dirty="0" err="1">
                <a:solidFill>
                  <a:srgbClr val="264796"/>
                </a:solidFill>
              </a:rPr>
              <a:t>i</a:t>
            </a:r>
            <a:r>
              <a:rPr lang="en-GB" sz="2400" b="1" dirty="0">
                <a:solidFill>
                  <a:srgbClr val="264796"/>
                </a:solidFill>
              </a:rPr>
              <a:t> </a:t>
            </a:r>
            <a:r>
              <a:rPr lang="en-GB" sz="2400" b="1" dirty="0" err="1">
                <a:solidFill>
                  <a:srgbClr val="264796"/>
                </a:solidFill>
              </a:rPr>
              <a:t>potpuna</a:t>
            </a:r>
            <a:r>
              <a:rPr lang="en-GB" sz="2400" b="1" dirty="0">
                <a:solidFill>
                  <a:srgbClr val="264796"/>
                </a:solidFill>
              </a:rPr>
              <a:t> </a:t>
            </a:r>
            <a:r>
              <a:rPr lang="en-GB" sz="2400" b="1" dirty="0" err="1">
                <a:solidFill>
                  <a:srgbClr val="264796"/>
                </a:solidFill>
              </a:rPr>
              <a:t>financijska</a:t>
            </a:r>
            <a:r>
              <a:rPr lang="en-GB" sz="2400" b="1" dirty="0">
                <a:solidFill>
                  <a:srgbClr val="264796"/>
                </a:solidFill>
              </a:rPr>
              <a:t> </a:t>
            </a:r>
            <a:r>
              <a:rPr lang="en-GB" sz="2400" b="1" dirty="0" err="1">
                <a:solidFill>
                  <a:srgbClr val="264796"/>
                </a:solidFill>
              </a:rPr>
              <a:t>konsolidacija</a:t>
            </a:r>
            <a:r>
              <a:rPr lang="en-GB" sz="2400" b="1" dirty="0">
                <a:solidFill>
                  <a:srgbClr val="264796"/>
                </a:solidFill>
              </a:rPr>
              <a:t> </a:t>
            </a:r>
            <a:r>
              <a:rPr lang="en-GB" sz="2400" b="1" dirty="0" err="1">
                <a:solidFill>
                  <a:srgbClr val="264796"/>
                </a:solidFill>
              </a:rPr>
              <a:t>i</a:t>
            </a:r>
            <a:r>
              <a:rPr lang="en-GB" sz="2400" b="1" dirty="0">
                <a:solidFill>
                  <a:srgbClr val="264796"/>
                </a:solidFill>
              </a:rPr>
              <a:t> </a:t>
            </a:r>
            <a:r>
              <a:rPr lang="en-GB" sz="2400" b="1" dirty="0" err="1">
                <a:solidFill>
                  <a:srgbClr val="264796"/>
                </a:solidFill>
              </a:rPr>
              <a:t>rast</a:t>
            </a:r>
            <a:r>
              <a:rPr lang="en-GB" sz="2400" b="1" dirty="0">
                <a:solidFill>
                  <a:srgbClr val="264796"/>
                </a:solidFill>
              </a:rPr>
              <a:t> </a:t>
            </a:r>
            <a:r>
              <a:rPr lang="en-GB" sz="2400" b="1" dirty="0" err="1">
                <a:solidFill>
                  <a:srgbClr val="264796"/>
                </a:solidFill>
              </a:rPr>
              <a:t>financijske</a:t>
            </a:r>
            <a:r>
              <a:rPr lang="en-GB" sz="2400" b="1" dirty="0">
                <a:solidFill>
                  <a:srgbClr val="264796"/>
                </a:solidFill>
              </a:rPr>
              <a:t> </a:t>
            </a:r>
            <a:r>
              <a:rPr lang="en-GB" sz="2400" b="1" dirty="0" err="1">
                <a:solidFill>
                  <a:srgbClr val="264796"/>
                </a:solidFill>
              </a:rPr>
              <a:t>vrijednosti</a:t>
            </a:r>
            <a:r>
              <a:rPr lang="en-GB" sz="2400" b="1" dirty="0">
                <a:solidFill>
                  <a:srgbClr val="264796"/>
                </a:solidFill>
              </a:rPr>
              <a:t> </a:t>
            </a:r>
            <a:r>
              <a:rPr lang="en-GB" sz="2400" b="1" dirty="0" err="1">
                <a:solidFill>
                  <a:srgbClr val="264796"/>
                </a:solidFill>
              </a:rPr>
              <a:t>momčadi</a:t>
            </a:r>
            <a:r>
              <a:rPr lang="en-GB" sz="2400" b="1" dirty="0">
                <a:solidFill>
                  <a:srgbClr val="264796"/>
                </a:solidFill>
              </a:rPr>
              <a:t>. </a:t>
            </a:r>
          </a:p>
          <a:p>
            <a:pPr algn="ctr"/>
            <a:r>
              <a:rPr lang="en-GB" sz="2400" dirty="0"/>
              <a:t> </a:t>
            </a:r>
            <a:endParaRPr lang="hr-HR" sz="24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24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Financijska konsolidacija </a:t>
            </a:r>
            <a:r>
              <a:rPr lang="hr-HR" sz="2400" b="1" u="sng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NIJE</a:t>
            </a:r>
            <a:r>
              <a:rPr lang="hr-HR" sz="24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ostvarena rasprodajom momčadi i smanjivanjem njene vrijednosti. Dapače, u dvije godine vrijednost momčadi porasla je s 21 na oko 27 milijuna eura - tržišna vrijednost momčadi porasla za 25% </a:t>
            </a:r>
          </a:p>
          <a:p>
            <a:pPr algn="ctr"/>
            <a:endParaRPr lang="hr-HR" sz="24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1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Izvor: </a:t>
            </a:r>
            <a:r>
              <a:rPr lang="hr-HR" sz="1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Transfermarkt</a:t>
            </a:r>
            <a:r>
              <a:rPr lang="hr-HR" sz="1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2018.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88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27956" y="846628"/>
            <a:ext cx="7381289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278466" y="1052036"/>
            <a:ext cx="84074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 trenutku početka mandata u Hajduku II i Juniorima nije postojala jezgra igrača koji mogu osigurati potrebnu konkurentnost. </a:t>
            </a:r>
          </a:p>
          <a:p>
            <a:pPr marL="457200" indent="-457200" algn="just">
              <a:buFont typeface="Arial" charset="0"/>
              <a:buChar char="•"/>
            </a:pPr>
            <a:endParaRPr lang="hr-HR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hr-HR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ajduk</a:t>
            </a: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II je na početku mandata bio u 3. HNL jug (peto mjesto), a sezonu 2017./2018. završili su na petom mjestu 2. HNL (50 bodova).</a:t>
            </a:r>
          </a:p>
          <a:p>
            <a:pPr marL="457200" indent="-457200" algn="just">
              <a:buFont typeface="Arial" charset="0"/>
              <a:buChar char="•"/>
            </a:pPr>
            <a:endParaRPr lang="hr-HR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Juniori 2015./2016. igrali u Županijskoj ligi, </a:t>
            </a:r>
            <a:r>
              <a:rPr lang="hr-HR" dirty="0" smtClean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 posljednjeg kola </a:t>
            </a:r>
            <a:r>
              <a:rPr lang="hr-HR" dirty="0" smtClean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vodeći </a:t>
            </a: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 Prvoj ligi s </a:t>
            </a:r>
            <a:r>
              <a:rPr lang="hr-HR" dirty="0" smtClean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pred </a:t>
            </a: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Dinamom te nadomak osvajanja titule i plasmana u Ligu prvaka.</a:t>
            </a:r>
          </a:p>
          <a:p>
            <a:pPr marL="457200" indent="-457200" algn="just">
              <a:buFont typeface="Arial" charset="0"/>
              <a:buChar char="•"/>
            </a:pPr>
            <a:endParaRPr lang="hr-HR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Kao jedan od glavnih preduvjeta održivosti fokus je bio na razvoju igrača Akademije te stvaranju baze igrača koji će jamčiti konkurentnost Kluba.</a:t>
            </a:r>
          </a:p>
          <a:p>
            <a:pPr marL="457200" indent="-457200" algn="just">
              <a:buFont typeface="Arial" charset="0"/>
              <a:buChar char="•"/>
            </a:pPr>
            <a:endParaRPr lang="hr-HR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 sezoni 2017./2018. u prvoj momčadi prilika je dana većem broju talentiranih mladih igrača </a:t>
            </a:r>
            <a:r>
              <a:rPr lang="mr-IN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Letica, Šego, Kovačević, Teklić itd. </a:t>
            </a:r>
          </a:p>
          <a:p>
            <a:pPr marL="457200" indent="-457200" algn="just">
              <a:buFont typeface="Arial" charset="0"/>
              <a:buChar char="•"/>
            </a:pPr>
            <a:endParaRPr lang="hr-HR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hr-HR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 za budućnost bio je u idućoj sezoni nastaviti s priključivanjem mladih igrača iz Akademije u prvu momčad, dok bi u sezoni 2019./2020. domaći igrači bili nositelji kvalitete i potpune konkurentnosti.  </a:t>
            </a:r>
          </a:p>
          <a:p>
            <a:pPr marL="457200" indent="-457200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90674" y="323409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RAZVOJ AKADEMIJE </a:t>
            </a:r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/>
              </a:rPr>
              <a:t> REZULTAT</a:t>
            </a:r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765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73100" y="838851"/>
            <a:ext cx="6959600" cy="0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88309" y="581382"/>
            <a:ext cx="832392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B4EA3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Daljnji nastavak reorganizacije akademije i kvalitetnije provođenje programa uvedenih prethodne natjecateljske sezone </a:t>
            </a:r>
          </a:p>
          <a:p>
            <a:pPr lvl="1" algn="just">
              <a:lnSpc>
                <a:spcPct val="120000"/>
              </a:lnSpc>
            </a:pP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Pravila ponašanja (za igrače, roditelje i trenere)</a:t>
            </a:r>
          </a:p>
          <a:p>
            <a:pPr lvl="1" algn="just">
              <a:lnSpc>
                <a:spcPct val="120000"/>
              </a:lnSpc>
            </a:pP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Stalna selekcija igrača</a:t>
            </a:r>
          </a:p>
          <a:p>
            <a:pPr lvl="1" algn="just">
              <a:lnSpc>
                <a:spcPct val="120000"/>
              </a:lnSpc>
            </a:pP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Software „trenerov dnevnik” (praćenje igrača, analiza utakmica, kvaliteta treninga, dolazak na treninge, testiranja, zdravstveni status </a:t>
            </a:r>
          </a:p>
          <a:p>
            <a:pPr lvl="1" algn="just">
              <a:lnSpc>
                <a:spcPct val="120000"/>
              </a:lnSpc>
            </a:pP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Mjesečni, polugodišnji i godišnji izvještaji trenera (baza za informacije roditeljima o statusu djece u akademiji)</a:t>
            </a:r>
          </a:p>
          <a:p>
            <a:pPr lvl="1" algn="just"/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Video analiza za juniore, kadete i starije pionire</a:t>
            </a:r>
          </a:p>
          <a:p>
            <a:pPr marL="800100" lvl="1" indent="-342900" algn="just">
              <a:buFontTx/>
              <a:buChar char="-"/>
            </a:pP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Predavanja i radionice</a:t>
            </a:r>
          </a:p>
          <a:p>
            <a:pPr marL="800100" lvl="1" indent="-342900" algn="just">
              <a:buFontTx/>
              <a:buChar char="-"/>
            </a:pP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Unaprjeđenje pedagoške i psihološke službe</a:t>
            </a:r>
          </a:p>
          <a:p>
            <a:pPr marL="742950" lvl="1" indent="-285750" algn="just">
              <a:buFontTx/>
              <a:buChar char="-"/>
            </a:pPr>
            <a:endParaRPr lang="hr-HR" sz="2000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Individualni rad </a:t>
            </a: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– postojeći individualni rad proširiti na kategoriju 2 – lani uveden individualni rad za kategoriju 1 </a:t>
            </a: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Suradnja s klubovima i akademijama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1118957" y="315631"/>
            <a:ext cx="606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RAZVOJ </a:t>
            </a:r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/>
              </a:rPr>
              <a:t> ODRŽIVOST</a:t>
            </a:r>
            <a:endParaRPr lang="en-GB" sz="28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6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22" y="342461"/>
            <a:ext cx="700328" cy="6947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747208" y="817802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90571" y="1115185"/>
            <a:ext cx="923457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Daljnje školovanje trenera </a:t>
            </a:r>
          </a:p>
          <a:p>
            <a:pPr lvl="1"/>
            <a:r>
              <a:rPr lang="hr-HR" sz="2000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	- </a:t>
            </a: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Dva trenera s UEFA PRO, šest trenera UEFA A, (podići četiri trenera za jednu licencu) </a:t>
            </a:r>
          </a:p>
          <a:p>
            <a:pPr lvl="1"/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	- Povećati broj igrača u nacionalnim vrstama (+2 igrača za svaku kategoriju) </a:t>
            </a:r>
          </a:p>
          <a:p>
            <a:pPr lvl="1"/>
            <a:endParaRPr lang="hr-HR" sz="2000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Organizacija otvorene škole</a:t>
            </a:r>
          </a:p>
          <a:p>
            <a:pPr lvl="2"/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Vlastita organizacija (obuhvaća djecu u dobi od 6 do 10 godina) </a:t>
            </a:r>
          </a:p>
          <a:p>
            <a:pPr lvl="2"/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Odabir škola i vrtića prikladnih za organizaciju otvorene škole</a:t>
            </a:r>
          </a:p>
          <a:p>
            <a:pPr lvl="2"/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- Postavljanja voditelje i trenera zaduženih za organizaciju i rad unutar škole</a:t>
            </a:r>
          </a:p>
          <a:p>
            <a:pPr lvl="2"/>
            <a:endParaRPr lang="hr-HR" sz="2000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Sportski rezultat</a:t>
            </a:r>
          </a:p>
          <a:p>
            <a:pPr marL="1257300" lvl="2" indent="-342900">
              <a:buFontTx/>
              <a:buChar char="-"/>
            </a:pP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HNL – plasman u prve dvije ekipe </a:t>
            </a:r>
          </a:p>
          <a:p>
            <a:pPr marL="1257300" lvl="2" indent="-342900">
              <a:buFontTx/>
              <a:buChar char="-"/>
            </a:pPr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Plasman u finale kupa (pioniri se plasirali u finale Kupa, a Kadeti osvojili kup)</a:t>
            </a:r>
          </a:p>
          <a:p>
            <a:pPr lvl="2"/>
            <a:endParaRPr lang="hr-HR" sz="2000" b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2"/>
            <a:r>
              <a:rPr lang="hr-HR" sz="2000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Bez obzira na sportske ciljeve, </a:t>
            </a:r>
            <a:r>
              <a:rPr lang="hr-HR" sz="2000" b="1" u="sng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naglasak je na razvoju igrača, ne nužno na sportskom rezultatu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77" y="1811037"/>
            <a:ext cx="256371" cy="267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20" y="2078203"/>
            <a:ext cx="256371" cy="2671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288309" y="288328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RAZVOJ </a:t>
            </a:r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/>
              </a:rPr>
              <a:t> ODRŽIVOST</a:t>
            </a:r>
            <a:endParaRPr lang="en-GB" sz="28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23" y="4541537"/>
            <a:ext cx="256371" cy="267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44" y="5176537"/>
            <a:ext cx="256371" cy="2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261" y="971025"/>
            <a:ext cx="7618759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399142" y="995409"/>
            <a:ext cx="83457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Grad Split 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riješeno pitanje kredita, suradnja na svim ključnim projektima za daljnji razvoj Kluba i zaštitu njegovih interesa</a:t>
            </a:r>
          </a:p>
          <a:p>
            <a:pPr marL="457200" indent="-457200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DAB 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riješeno pitanje dugovanja DAB, dionice prebačene u vlasništvo Grada</a:t>
            </a:r>
          </a:p>
          <a:p>
            <a:pPr marL="457200" indent="-457200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Ultra</a:t>
            </a: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Music Festival </a:t>
            </a:r>
            <a:r>
              <a:rPr lang="mr-IN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produžena suradnja i osigurani višestruko povećani prihodi te bolji uvjeti za Klub</a:t>
            </a:r>
          </a:p>
          <a:p>
            <a:pPr marL="457200" indent="-457200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Novi ugovori s najvećim sponzorima </a:t>
            </a:r>
            <a:r>
              <a:rPr lang="mr-IN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Tommy, </a:t>
            </a:r>
            <a:r>
              <a:rPr lang="hr-HR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Heineken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Splitska (OTP) banka i dr. </a:t>
            </a:r>
          </a:p>
          <a:p>
            <a:pPr marL="457200" indent="-457200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Velik broj novih partnera </a:t>
            </a:r>
            <a:r>
              <a:rPr lang="mr-IN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Audi centar Split (</a:t>
            </a:r>
            <a:r>
              <a:rPr lang="hr-HR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Autokuća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Kovačić), OMP, </a:t>
            </a:r>
            <a:r>
              <a:rPr lang="hr-HR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Ultra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Europe, </a:t>
            </a:r>
            <a:r>
              <a:rPr lang="hr-HR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Arriva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Sinclair, Poliklinika Sunce, </a:t>
            </a:r>
            <a:r>
              <a:rPr lang="hr-HR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Medisport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 dr.  </a:t>
            </a:r>
          </a:p>
          <a:p>
            <a:pPr marL="457200" indent="-457200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Suradnja sa Sveučilištem u Splitu i HNK Split 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000" dirty="0" err="1">
                <a:solidFill>
                  <a:srgbClr val="264796"/>
                </a:solidFill>
              </a:rPr>
              <a:t>aktivnija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suradnja</a:t>
            </a:r>
            <a:r>
              <a:rPr lang="en-US" sz="2000" dirty="0">
                <a:solidFill>
                  <a:srgbClr val="264796"/>
                </a:solidFill>
              </a:rPr>
              <a:t> s FGAG-om </a:t>
            </a:r>
            <a:r>
              <a:rPr lang="en-US" sz="2000" dirty="0" err="1">
                <a:solidFill>
                  <a:srgbClr val="264796"/>
                </a:solidFill>
              </a:rPr>
              <a:t>i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Filozofskim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fakultetom</a:t>
            </a:r>
            <a:r>
              <a:rPr lang="en-US" sz="2000" dirty="0">
                <a:solidFill>
                  <a:srgbClr val="264796"/>
                </a:solidFill>
              </a:rPr>
              <a:t>, </a:t>
            </a:r>
            <a:r>
              <a:rPr lang="en-US" sz="2000" dirty="0" err="1">
                <a:solidFill>
                  <a:srgbClr val="264796"/>
                </a:solidFill>
              </a:rPr>
              <a:t>projekt</a:t>
            </a:r>
            <a:r>
              <a:rPr lang="en-US" sz="2000" dirty="0">
                <a:solidFill>
                  <a:srgbClr val="264796"/>
                </a:solidFill>
              </a:rPr>
              <a:t> “</a:t>
            </a:r>
            <a:r>
              <a:rPr lang="en-US" sz="2000" i="1" dirty="0" err="1">
                <a:solidFill>
                  <a:srgbClr val="264796"/>
                </a:solidFill>
              </a:rPr>
              <a:t>Kraljica</a:t>
            </a:r>
            <a:r>
              <a:rPr lang="en-US" sz="2000" i="1" dirty="0">
                <a:solidFill>
                  <a:srgbClr val="264796"/>
                </a:solidFill>
              </a:rPr>
              <a:t> </a:t>
            </a:r>
            <a:r>
              <a:rPr lang="en-US" sz="2000" i="1" dirty="0" err="1">
                <a:solidFill>
                  <a:srgbClr val="264796"/>
                </a:solidFill>
              </a:rPr>
              <a:t>lopte</a:t>
            </a:r>
            <a:r>
              <a:rPr lang="en-US" sz="2000" i="1" dirty="0">
                <a:solidFill>
                  <a:srgbClr val="264796"/>
                </a:solidFill>
              </a:rPr>
              <a:t>” </a:t>
            </a:r>
            <a:r>
              <a:rPr lang="en-US" sz="2000" dirty="0" err="1">
                <a:solidFill>
                  <a:srgbClr val="264796"/>
                </a:solidFill>
              </a:rPr>
              <a:t>uz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suradnju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Umjetničke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Akademije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endParaRPr lang="hr-HR" sz="2000" i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288309" y="423665"/>
            <a:ext cx="798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DOBRI ODNOSI SA SVIM KLJUČNIM PARTNERIMA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7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1509958"/>
            <a:ext cx="7989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PRIKAZ REZULTATA MANDATA PREMA STRATEŠKIM CILJEVIMA KLUBA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213478" y="2689860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3737871"/>
            <a:ext cx="798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BITI ODRŽIV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4338868"/>
            <a:ext cx="798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RAZVIJATI 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3136874"/>
            <a:ext cx="798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POBJEĐIVATI</a:t>
            </a:r>
          </a:p>
        </p:txBody>
      </p:sp>
    </p:spTree>
    <p:extLst>
      <p:ext uri="{BB962C8B-B14F-4D97-AF65-F5344CB8AC3E}">
        <p14:creationId xmlns:p14="http://schemas.microsoft.com/office/powerpoint/2010/main" val="140434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2946376"/>
            <a:ext cx="798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RAZVIJATI SE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57633" y="3531151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02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928" y="324586"/>
            <a:ext cx="6602744" cy="519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64796"/>
                </a:solidFill>
                <a:latin typeface="+mn-lt"/>
              </a:rPr>
              <a:t>RAZVOJ - ZAVRŠENI INVESTICIJSKI PROJEKTI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76928" y="843881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5451" y="1066937"/>
            <a:ext cx="842389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Obnova svlačionica 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(domaća, za goste, 3 x omladinske) </a:t>
            </a:r>
            <a:endParaRPr lang="en-US" sz="2000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Zamjena umjetne trave na pomoćnom terenu </a:t>
            </a:r>
            <a:endParaRPr lang="en-US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Parking 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– organizacija i popravci</a:t>
            </a:r>
            <a:endParaRPr lang="en-US" sz="2000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Rekonstrukcija sportskog krila/Akademije 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– konferencijska soba, prostor za video analize, trenerski radni prostor, </a:t>
            </a:r>
            <a:r>
              <a:rPr lang="hr-HR" sz="2000" dirty="0" err="1">
                <a:solidFill>
                  <a:srgbClr val="0B4EA3"/>
                </a:solidFill>
                <a:cs typeface="Arial" panose="020B0604020202020204" pitchFamily="34" charset="0"/>
              </a:rPr>
              <a:t>lounge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 bar, kuhinja</a:t>
            </a:r>
            <a:endParaRPr lang="en-US" sz="2000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Obnova uredskih prostora Odjela s javnošću</a:t>
            </a:r>
            <a:endParaRPr lang="en-US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Obnova skladišnih i pod-</a:t>
            </a:r>
            <a:r>
              <a:rPr lang="hr-HR" sz="2000" b="1" dirty="0" err="1">
                <a:solidFill>
                  <a:srgbClr val="0B4EA3"/>
                </a:solidFill>
                <a:cs typeface="Arial" panose="020B0604020202020204" pitchFamily="34" charset="0"/>
              </a:rPr>
              <a:t>tribinskog</a:t>
            </a: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 prostora</a:t>
            </a:r>
            <a:endParaRPr lang="en-US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Obnova dijelova krovišta nad poslovnim prostorima koje koristi HNK Hajduk 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(Uprava, svlačionice, kuhinja, bijeli salon)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Dovršena izgradnja dva pomoćna terena iz projekta Akademije 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Osim infrastrukturnih investicija izvršena su ulaganju u opremu, strojeve, klupe za igrače i dr.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Sanacija ulaza U na jugu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Sanacija sanitarnih čvorova 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(od 1979. ništa nije napravljeno)</a:t>
            </a:r>
            <a:endParaRPr lang="hr-HR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Zamjena klima uređaja na stadionu</a:t>
            </a:r>
          </a:p>
          <a:p>
            <a:pPr marL="285750" indent="-285750">
              <a:spcBef>
                <a:spcPct val="0"/>
              </a:spcBef>
              <a:buFont typeface="Arial" charset="0"/>
              <a:buChar char="•"/>
            </a:pPr>
            <a:endParaRPr lang="hr-HR" sz="22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hr-HR" sz="2200" b="1" u="sng" dirty="0">
                <a:solidFill>
                  <a:srgbClr val="0B4EA3"/>
                </a:solidFill>
                <a:cs typeface="Arial" panose="020B0604020202020204" pitchFamily="34" charset="0"/>
              </a:rPr>
              <a:t>Uloženo od svibnja 2016. do kraja mandata – 14 </a:t>
            </a:r>
            <a:r>
              <a:rPr lang="hr-HR" sz="2200" b="1" u="sng" dirty="0" err="1">
                <a:solidFill>
                  <a:srgbClr val="0B4EA3"/>
                </a:solidFill>
                <a:cs typeface="Arial" panose="020B0604020202020204" pitchFamily="34" charset="0"/>
              </a:rPr>
              <a:t>mil</a:t>
            </a:r>
            <a:r>
              <a:rPr lang="hr-HR" sz="2200" b="1" u="sng" dirty="0">
                <a:solidFill>
                  <a:srgbClr val="0B4EA3"/>
                </a:solidFill>
                <a:cs typeface="Arial" panose="020B0604020202020204" pitchFamily="34" charset="0"/>
              </a:rPr>
              <a:t>. kn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521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ra\Desktop\Polj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43" y="638278"/>
            <a:ext cx="5416089" cy="586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31776" y="232925"/>
            <a:ext cx="2559050" cy="9855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r-HR" b="1" dirty="0">
                <a:solidFill>
                  <a:srgbClr val="024EA2"/>
                </a:solidFill>
              </a:rPr>
              <a:t>PROJEKT AKADEMIJE</a:t>
            </a:r>
            <a:endParaRPr lang="en-US" b="1" dirty="0">
              <a:solidFill>
                <a:srgbClr val="024EA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9426" y="1205816"/>
            <a:ext cx="2063750" cy="12700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11301" y="5632704"/>
            <a:ext cx="1392833" cy="753466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04134" y="4454957"/>
            <a:ext cx="968960" cy="1931213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11301" y="2948026"/>
            <a:ext cx="1486630" cy="2617101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268067" y="3920947"/>
            <a:ext cx="1021899" cy="2153859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4726245">
            <a:off x="2826780" y="3253418"/>
            <a:ext cx="2418704" cy="1063520"/>
          </a:xfrm>
          <a:prstGeom prst="arc">
            <a:avLst>
              <a:gd name="adj1" fmla="val 15147285"/>
              <a:gd name="adj2" fmla="val 20425650"/>
            </a:avLst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685206" y="4233298"/>
            <a:ext cx="235132" cy="257365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42691" y="3786757"/>
            <a:ext cx="287162" cy="134190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97931" y="2948026"/>
            <a:ext cx="51847" cy="837153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04459" y="2916566"/>
            <a:ext cx="188997" cy="62925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013406" y="2916566"/>
            <a:ext cx="244511" cy="31460"/>
          </a:xfrm>
          <a:prstGeom prst="line">
            <a:avLst/>
          </a:prstGeom>
          <a:ln w="38100">
            <a:solidFill>
              <a:srgbClr val="BB352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256704" y="1406260"/>
            <a:ext cx="361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hr-HR" sz="24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Dovršena dva terena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433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28575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928" y="324586"/>
            <a:ext cx="6602744" cy="519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64796"/>
                </a:solidFill>
                <a:latin typeface="+mn-lt"/>
              </a:rPr>
              <a:t>REALIZACIJA PROJEKATA </a:t>
            </a:r>
            <a:r>
              <a:rPr lang="mr-IN" sz="2800" b="1" dirty="0">
                <a:solidFill>
                  <a:srgbClr val="264796"/>
                </a:solidFill>
                <a:latin typeface="+mn-lt"/>
              </a:rPr>
              <a:t>–</a:t>
            </a:r>
            <a:r>
              <a:rPr lang="en-US" sz="2800" b="1" dirty="0">
                <a:solidFill>
                  <a:srgbClr val="264796"/>
                </a:solidFill>
                <a:latin typeface="+mn-lt"/>
              </a:rPr>
              <a:t> PR I MARKETING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76928" y="843881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43498" y="960260"/>
            <a:ext cx="803019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Izrada i provođenje komunikacijske strategije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Izrada newslettera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 </a:t>
            </a: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Hajduka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Organizacija </a:t>
            </a:r>
            <a:r>
              <a:rPr lang="hr-HR" sz="2000" b="1" i="1" dirty="0">
                <a:solidFill>
                  <a:srgbClr val="0B4EA3"/>
                </a:solidFill>
                <a:cs typeface="Arial" panose="020B0604020202020204" pitchFamily="34" charset="0"/>
              </a:rPr>
              <a:t>Bile noći </a:t>
            </a:r>
            <a:r>
              <a:rPr lang="mr-IN" sz="2000" dirty="0">
                <a:solidFill>
                  <a:srgbClr val="0B4EA3"/>
                </a:solidFill>
                <a:cs typeface="Arial" panose="020B0604020202020204" pitchFamily="34" charset="0"/>
              </a:rPr>
              <a:t>–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 održana 11. veljače 2017., okupila preko 700 gostiju, a organizirana opet nakon desetljeća stanke.</a:t>
            </a:r>
            <a:endParaRPr lang="hr-HR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Opereta </a:t>
            </a:r>
            <a:r>
              <a:rPr lang="hr-HR" sz="2000" b="1" i="1" dirty="0">
                <a:solidFill>
                  <a:srgbClr val="0B4EA3"/>
                </a:solidFill>
                <a:cs typeface="Arial" panose="020B0604020202020204" pitchFamily="34" charset="0"/>
              </a:rPr>
              <a:t>Kraljica lopte 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264796"/>
                </a:solidFill>
              </a:rPr>
              <a:t>premijera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Tijardovićeve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operete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održana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na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Poljudu</a:t>
            </a:r>
            <a:r>
              <a:rPr lang="en-US" sz="2000" dirty="0">
                <a:solidFill>
                  <a:srgbClr val="264796"/>
                </a:solidFill>
              </a:rPr>
              <a:t> </a:t>
            </a:r>
            <a:r>
              <a:rPr lang="en-US" sz="2000" dirty="0" err="1">
                <a:solidFill>
                  <a:srgbClr val="264796"/>
                </a:solidFill>
              </a:rPr>
              <a:t>i</a:t>
            </a:r>
            <a:r>
              <a:rPr lang="en-US" sz="2000" dirty="0">
                <a:solidFill>
                  <a:srgbClr val="264796"/>
                </a:solidFill>
              </a:rPr>
              <a:t> to </a:t>
            </a:r>
            <a:r>
              <a:rPr lang="en-US" sz="2000" dirty="0" err="1">
                <a:solidFill>
                  <a:srgbClr val="264796"/>
                </a:solidFill>
              </a:rPr>
              <a:t>prvi</a:t>
            </a:r>
            <a:r>
              <a:rPr lang="en-US" sz="2000" dirty="0">
                <a:solidFill>
                  <a:srgbClr val="264796"/>
                </a:solidFill>
              </a:rPr>
              <a:t> put </a:t>
            </a:r>
            <a:r>
              <a:rPr lang="en-US" sz="2000" dirty="0" err="1">
                <a:solidFill>
                  <a:srgbClr val="264796"/>
                </a:solidFill>
              </a:rPr>
              <a:t>nakon</a:t>
            </a:r>
            <a:r>
              <a:rPr lang="en-US" sz="2000" dirty="0">
                <a:solidFill>
                  <a:srgbClr val="264796"/>
                </a:solidFill>
              </a:rPr>
              <a:t> 91 </a:t>
            </a:r>
            <a:r>
              <a:rPr lang="en-US" sz="2000" dirty="0" err="1">
                <a:solidFill>
                  <a:srgbClr val="264796"/>
                </a:solidFill>
              </a:rPr>
              <a:t>godine</a:t>
            </a:r>
            <a:endParaRPr lang="hr-HR" sz="2000" b="1" dirty="0">
              <a:solidFill>
                <a:srgbClr val="264796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endParaRPr lang="hr-HR" sz="2000" b="1" i="1" u="sng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Projekt dječjeg ulaza U </a:t>
            </a:r>
            <a:r>
              <a:rPr lang="mr-IN" sz="2000" dirty="0">
                <a:solidFill>
                  <a:srgbClr val="0B4EA3"/>
                </a:solidFill>
                <a:cs typeface="Arial" panose="020B0604020202020204" pitchFamily="34" charset="0"/>
              </a:rPr>
              <a:t>–</a:t>
            </a:r>
            <a:r>
              <a:rPr lang="hr-HR" sz="2000" dirty="0">
                <a:solidFill>
                  <a:srgbClr val="0B4EA3"/>
                </a:solidFill>
                <a:cs typeface="Arial" panose="020B0604020202020204" pitchFamily="34" charset="0"/>
              </a:rPr>
              <a:t> o uspješnosti govori i podatak da je nekoliko puta tijekom sezone dječji sektor imao više gledatelja nego bilo koji drugi stadion ukupno gledatelja u tom kolu.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Uvođenje službene maskote </a:t>
            </a:r>
            <a:r>
              <a:rPr lang="hr-HR" sz="2000" b="1" i="1" dirty="0">
                <a:solidFill>
                  <a:srgbClr val="0B4EA3"/>
                </a:solidFill>
                <a:cs typeface="Arial" panose="020B0604020202020204" pitchFamily="34" charset="0"/>
              </a:rPr>
              <a:t>Rico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endParaRPr lang="hr-HR" sz="2000" b="1" dirty="0">
              <a:solidFill>
                <a:srgbClr val="0B4EA3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Uspostava komunikacije s predstavnicima </a:t>
            </a:r>
            <a:r>
              <a:rPr lang="hr-HR" sz="2000" b="1" dirty="0" err="1">
                <a:solidFill>
                  <a:srgbClr val="0B4EA3"/>
                </a:solidFill>
                <a:cs typeface="Arial" panose="020B0604020202020204" pitchFamily="34" charset="0"/>
              </a:rPr>
              <a:t>Vibera</a:t>
            </a:r>
            <a:r>
              <a:rPr lang="hr-HR" sz="2000" b="1" dirty="0">
                <a:solidFill>
                  <a:srgbClr val="0B4EA3"/>
                </a:solidFill>
                <a:cs typeface="Arial" panose="020B0604020202020204" pitchFamily="34" charset="0"/>
              </a:rPr>
              <a:t> za Hrvatsku i izrada projekta za uvođenje </a:t>
            </a:r>
            <a:r>
              <a:rPr lang="hr-HR" sz="2000" b="1" i="1" dirty="0" err="1">
                <a:solidFill>
                  <a:srgbClr val="0B4EA3"/>
                </a:solidFill>
                <a:cs typeface="Arial" panose="020B0604020202020204" pitchFamily="34" charset="0"/>
              </a:rPr>
              <a:t>Viber</a:t>
            </a:r>
            <a:r>
              <a:rPr lang="hr-HR" sz="2000" b="1" i="1" dirty="0">
                <a:solidFill>
                  <a:srgbClr val="0B4EA3"/>
                </a:solidFill>
                <a:cs typeface="Arial" panose="020B0604020202020204" pitchFamily="34" charset="0"/>
              </a:rPr>
              <a:t> Hajduk</a:t>
            </a:r>
          </a:p>
          <a:p>
            <a:pPr marL="285750" indent="-285750" algn="just">
              <a:spcBef>
                <a:spcPct val="0"/>
              </a:spcBef>
              <a:buFont typeface="Arial" charset="0"/>
              <a:buChar char="•"/>
            </a:pPr>
            <a:endParaRPr lang="hr-HR" sz="2200" b="1" i="1" u="sng" dirty="0">
              <a:solidFill>
                <a:srgbClr val="0B4EA3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726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2641342"/>
            <a:ext cx="7989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PRIKAZ </a:t>
            </a:r>
            <a:r>
              <a:rPr lang="hr-HR" sz="3200" b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REZULTATA MANDATA PREMA ZADANIM CILJEVIMA PO SEZONAMA </a:t>
            </a:r>
            <a:endParaRPr lang="hr-HR" sz="32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213478" y="3718560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299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693" y="1471161"/>
            <a:ext cx="82741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ffectLst/>
                <a:ea typeface="ＭＳ 明朝" charset="-128"/>
                <a:cs typeface="Times New Roman" charset="0"/>
              </a:rPr>
              <a:t>Pozitivno financijsko poslovanje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Slaganje temelja momčadi koju će sljedećih sezona trebati samo ciljano nadograđivati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Ostvarivanje boljeg ukupnog sportskog rezultata (veća konkurentnost u Europi, veći broj bodova u 1. HNL)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Unaprjeđenje infrastrukture uključujući 1. fazu rekonstrukcije igrališta (zamjena umjetne trave) do kraja 2017. godine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Rekonstrukcija omladinske škole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Unaprjeđenje produktivnosti radne zajednice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Ulazak Hajduk B u 2. HNL (na početku mandata bio u donjoj polovici 3. HNL)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Ulazak juniora u 1. juniorsku HNL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Bolji rezultati mlađih uzrasta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hr-HR" sz="2000" dirty="0">
                <a:solidFill>
                  <a:srgbClr val="264796"/>
                </a:solidFill>
                <a:ea typeface="ＭＳ 明朝" charset="-128"/>
                <a:cs typeface="Times New Roman" charset="0"/>
              </a:rPr>
              <a:t>Aktivno sudjelovanje u izradi strategije razvoja Kluba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1218" y="146061"/>
            <a:ext cx="7602737" cy="807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64796"/>
                </a:solidFill>
                <a:latin typeface="+mn-lt"/>
              </a:rPr>
              <a:t>CILJEVI DEFINIRANI ZA SEZONU 2016./2017.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4650" y="953067"/>
            <a:ext cx="7579305" cy="1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35" y="1471160"/>
            <a:ext cx="242707" cy="252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56" y="2115618"/>
            <a:ext cx="242707" cy="2529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79" y="2760174"/>
            <a:ext cx="242707" cy="252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17" y="3341359"/>
            <a:ext cx="242707" cy="2529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44" y="3707751"/>
            <a:ext cx="242707" cy="252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63" y="3985915"/>
            <a:ext cx="242707" cy="2529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1" y="4611269"/>
            <a:ext cx="242707" cy="2529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30" y="4909797"/>
            <a:ext cx="242707" cy="25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32" y="5190797"/>
            <a:ext cx="242707" cy="2529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60" y="5443723"/>
            <a:ext cx="242707" cy="2529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914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3179" y="84841"/>
            <a:ext cx="7427495" cy="807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264796"/>
                </a:solidFill>
                <a:latin typeface="+mn-lt"/>
              </a:rPr>
              <a:t>CILJEVI DEFINIRANI ZA SEZONU 2017/18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6051" y="853804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3179" y="817245"/>
            <a:ext cx="86993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Pozitivno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financijsko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poslovanje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Nastavak rada na s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laganj</a:t>
            </a: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 seniorske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momčadi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koj</a:t>
            </a: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će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sljedećih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sezona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trebati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samo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ciljano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nadograđivati</a:t>
            </a:r>
            <a:endParaRPr lang="en-US" b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Ostvarivanje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boljeg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ukupnog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sportskog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rezultata</a:t>
            </a: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u odnosu na prošle godine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veća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konkurentnost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Europi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daljnji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prolazak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Kupu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veći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broj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bod</a:t>
            </a:r>
            <a:r>
              <a:rPr lang="hr-HR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hr-HR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1. HNL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endParaRPr lang="hr-HR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Europska natjecanja – </a:t>
            </a:r>
            <a:r>
              <a:rPr lang="hr-HR" i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play</a:t>
            </a: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i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off</a:t>
            </a: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Arial" charset="0"/>
              <a:buChar char="•"/>
            </a:pP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HNL – 70 bodova i više </a:t>
            </a:r>
            <a:r>
              <a:rPr lang="hr-HR" dirty="0" smtClean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(do 22.04., </a:t>
            </a:r>
            <a:r>
              <a:rPr lang="hr-HR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ispunjeno po prosjeku bodova)</a:t>
            </a:r>
            <a:endParaRPr lang="hr-HR" i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Kup RH – ulazak u finale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Unaprjeđenje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infrastrukture</a:t>
            </a:r>
            <a:endParaRPr lang="en-US" b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Promjena prirodnog travnjaka na pomoćnom igralištu</a:t>
            </a:r>
          </a:p>
          <a:p>
            <a:pPr marL="914400" lvl="1" indent="-457200">
              <a:buFont typeface="Arial" charset="0"/>
              <a:buChar char="•"/>
            </a:pP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Izgradnja dva mala travnjaka 30 x 50m (na prostoru parkinga)</a:t>
            </a:r>
          </a:p>
          <a:p>
            <a:pPr marL="914400" lvl="1" indent="-457200">
              <a:buFont typeface="Arial" charset="0"/>
              <a:buChar char="•"/>
            </a:pP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Izgradnja mini stadiona (1. faza) – za igranje 2. HNL (gotova projektna dokumentacija) </a:t>
            </a:r>
          </a:p>
          <a:p>
            <a:pPr marL="914400" lvl="1" indent="-457200">
              <a:buFont typeface="Arial" charset="0"/>
              <a:buChar char="•"/>
            </a:pP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Priprema prostora i nacrta za izgradnju kampa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Nastavak razvoja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omladinske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škole</a:t>
            </a:r>
            <a:endParaRPr lang="hr-HR" b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hr-HR" i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Nadograđivanje trenera licencama</a:t>
            </a:r>
            <a:endParaRPr lang="en-US" i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Nadograđivanje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radne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zajednice</a:t>
            </a: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Stabilnost Hajduka B 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 2. HNL </a:t>
            </a:r>
            <a:r>
              <a:rPr lang="mr-IN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sezonu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završili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5.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mjestu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od 12 (50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bodova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Osvajanje 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junior</a:t>
            </a:r>
            <a:r>
              <a:rPr lang="hr-HR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ske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1. </a:t>
            </a: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HNL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r-IN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22.04.</a:t>
            </a:r>
            <a:r>
              <a:rPr lang="en-US" dirty="0" smtClean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prvi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tablici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nadomak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igranja</a:t>
            </a:r>
            <a:r>
              <a:rPr lang="en-US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LP </a:t>
            </a:r>
            <a:endParaRPr lang="en-US" b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Bolji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rezultati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mlađih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uzrasta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– broj reprezentativaca</a:t>
            </a:r>
            <a:endParaRPr lang="en-US" b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Aktivno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sudjelovanje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izradi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Strategije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razvoja</a:t>
            </a:r>
            <a:r>
              <a:rPr lang="en-US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rgbClr val="264796"/>
                </a:solidFill>
                <a:ea typeface="Tahoma" panose="020B0604030504040204" pitchFamily="34" charset="0"/>
                <a:cs typeface="Arial" panose="020B0604020202020204" pitchFamily="34" charset="0"/>
              </a:rPr>
              <a:t>kluba</a:t>
            </a:r>
            <a:endParaRPr lang="en-US" b="1" dirty="0">
              <a:solidFill>
                <a:srgbClr val="264796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2" y="2297200"/>
            <a:ext cx="256371" cy="267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88" y="2802526"/>
            <a:ext cx="256371" cy="267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14" y="3275768"/>
            <a:ext cx="256371" cy="267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08" y="4791079"/>
            <a:ext cx="256371" cy="267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22" y="848450"/>
            <a:ext cx="256371" cy="26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46" y="5525207"/>
            <a:ext cx="256371" cy="267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32" y="1441926"/>
            <a:ext cx="256371" cy="267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42" y="5280029"/>
            <a:ext cx="256371" cy="267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91" y="6289213"/>
            <a:ext cx="256371" cy="2671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70" y="6041608"/>
            <a:ext cx="256371" cy="2671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95" y="3609895"/>
            <a:ext cx="256371" cy="2671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16" y="3910399"/>
            <a:ext cx="256371" cy="2671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2964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D1E873-4427-426F-98E1-4ED16E46E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t="20353" r="19478" b="20245"/>
          <a:stretch/>
        </p:blipFill>
        <p:spPr>
          <a:xfrm>
            <a:off x="3660847" y="2721074"/>
            <a:ext cx="1822305" cy="1822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5" y="1567271"/>
            <a:ext cx="7989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>
                <a:solidFill>
                  <a:srgbClr val="CD26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Hvala!</a:t>
            </a:r>
            <a:endParaRPr lang="hr-HR" sz="4400" b="1" dirty="0">
              <a:solidFill>
                <a:srgbClr val="CD26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169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2946376"/>
            <a:ext cx="798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POBJEĐIVATI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57633" y="3531151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58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368087"/>
            <a:ext cx="798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UČINAK PRVE MOMČADI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321375" y="1017327"/>
            <a:ext cx="8172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b="1" dirty="0" smtClean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trenutku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početka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mandata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Ivana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Kosa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hr-HR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roljeće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2016. </a:t>
            </a:r>
            <a:r>
              <a:rPr lang="mr-IN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prosjek od 1,4 boda po utakmici (razina 51 boda u sezoni</a:t>
            </a:r>
            <a:r>
              <a:rPr lang="hr-HR" sz="2000" dirty="0" smtClean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just"/>
            <a:endParaRPr lang="hr-HR" sz="2000" dirty="0" smtClean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sezoni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2017./2018.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osvojeno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je 66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bodova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što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prosjek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od 1.83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boda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utakmici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a od čega je do 30. kola osvojen </a:t>
            </a:r>
            <a:r>
              <a:rPr lang="hr-HR" sz="2000" dirty="0" smtClean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61 bod, 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što je prosjek od 2,03 boda po utakmici</a:t>
            </a:r>
            <a:endParaRPr lang="en-US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hr-HR" sz="2000" dirty="0" smtClean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hr-HR" sz="2000" dirty="0" smtClean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hr-HR" sz="2000" dirty="0" smtClean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49160" y="856412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399935" y="2389609"/>
            <a:ext cx="84557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000" dirty="0" smtClean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Od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početka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proljetne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polusezone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2018. u 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utakmica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Hajduk je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osvojio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boda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što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prosjek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od 2.3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boda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utakmici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r-HR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(porast uspješnosti za 60% nakon 4 prijelazna roka</a:t>
            </a:r>
            <a:r>
              <a:rPr lang="hr-HR" sz="2000" dirty="0" smtClean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indent="-342900" algn="just">
              <a:buFont typeface="Arial" charset="0"/>
              <a:buChar char="•"/>
            </a:pPr>
            <a:endParaRPr lang="en-US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en-US" sz="20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22. </a:t>
            </a:r>
            <a:r>
              <a:rPr lang="en-US" sz="20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travnja</a:t>
            </a:r>
            <a:r>
              <a:rPr lang="en-US" sz="20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2018. </a:t>
            </a:r>
            <a:r>
              <a:rPr lang="mr-IN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Hajduk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drugom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mjestu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svega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-5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bodova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od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vodećeg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Dinama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pred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prvenstvenu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utakmicu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protiv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Dinama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Poljudu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pred</a:t>
            </a: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finale </a:t>
            </a:r>
            <a:r>
              <a:rPr lang="en-US" sz="2000" dirty="0" err="1" smtClean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Kupa</a:t>
            </a:r>
            <a:endParaRPr lang="en-US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26479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hr-HR" sz="2400" dirty="0">
              <a:solidFill>
                <a:srgbClr val="26479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08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0617" y="368087"/>
            <a:ext cx="8566604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514780"/>
            <a:ext cx="798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DRUGE KATEGORIJE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49160" y="1003105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1405032"/>
            <a:ext cx="7989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hr-HR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ajduk</a:t>
            </a: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II je na početku mandata bio u 3. HNL jug (peto mjesto), a sezonu 2017./2018. završili su u gornjoj polovici 2. HNL, na petom mjestu 2. HNL (50 bodova).</a:t>
            </a:r>
          </a:p>
          <a:p>
            <a:pPr marL="457200" indent="-457200" algn="just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Juniori su 2015./2016. igrali u Županijskoj ligi, a u trenutku smjene Ivana Kosa u sezoni 2017./2018. bili su vodeći u Prvoj ligi s 42 boda i 6 boda prednosti pred Dinamom te nadomak osvajanja titule i plasmana u Ligu prvaka.</a:t>
            </a:r>
          </a:p>
          <a:p>
            <a:pPr marL="457200" indent="-457200" algn="just">
              <a:buFont typeface="Arial" charset="0"/>
              <a:buChar char="•"/>
            </a:pPr>
            <a:endParaRPr lang="hr-HR" sz="20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hr-HR" sz="2000" dirty="0">
                <a:solidFill>
                  <a:srgbClr val="264796"/>
                </a:solidFill>
              </a:rPr>
              <a:t>U nižim dobnim kategorijama rezultat nije prioritet, ali u je svim kategorijama napravljen značajan iskorak, kako u razvojnom, tako i u rezultatskom smislu.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44" y="40248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1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2946376"/>
            <a:ext cx="798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BITI ODRŽIV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57633" y="3531151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032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348001" y="1018110"/>
            <a:ext cx="2143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 Arteaga Manuel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Basha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Arllind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Bašić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Josip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Bencun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Marko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Bilyy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Maxym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Domej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David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Grbić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Ivo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Hairlahović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Ismar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Imamović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Ermin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Ismajli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Ardian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11. Jefferson de Jesus 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Santos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12.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Kalik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Anthony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13.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Kalinić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Lovre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14.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Maloku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Elvir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Milić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Hrvoje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Milić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Zvonimir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Mujan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Tonči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9814" y="454939"/>
            <a:ext cx="1587294" cy="400110"/>
          </a:xfrm>
          <a:prstGeom prst="rect">
            <a:avLst/>
          </a:prstGeom>
          <a:noFill/>
          <a:ln>
            <a:solidFill>
              <a:srgbClr val="CD2628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64796"/>
                </a:solidFill>
              </a:rPr>
              <a:t>2015. / 2016.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2061" y="454939"/>
            <a:ext cx="1471878" cy="400110"/>
          </a:xfrm>
          <a:prstGeom prst="rect">
            <a:avLst/>
          </a:prstGeom>
          <a:noFill/>
          <a:ln>
            <a:solidFill>
              <a:srgbClr val="CD2628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264796"/>
                </a:solidFill>
              </a:rPr>
              <a:t>2017./2018.</a:t>
            </a:r>
            <a:endParaRPr lang="en-US" sz="2000" b="1" dirty="0">
              <a:solidFill>
                <a:srgbClr val="26479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99871" y="1165132"/>
            <a:ext cx="24112" cy="5167152"/>
          </a:xfrm>
          <a:prstGeom prst="line">
            <a:avLst/>
          </a:prstGeom>
          <a:ln w="28575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2315904" y="1007749"/>
            <a:ext cx="22041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Nižić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Zoran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Ohandza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Zoa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Franck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Pejić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Marko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Prskalo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Ivan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Radchenko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Artem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Rapaić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Boris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Roguljić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Ante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Stipica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Dante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26.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Sušić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Tino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Sven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27.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Šimić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Lorenco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28.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Tomić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Fabijan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29. Tudor Fran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30. Velazquez Julian 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Alberto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31. Velez Nicolas Leandro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32.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Vlašić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Nikola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33.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Vojković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Frane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34.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Vrdoljak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Stipe </a:t>
            </a:r>
          </a:p>
          <a:p>
            <a:endParaRPr lang="en-US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103" y="5840674"/>
            <a:ext cx="3826588" cy="707886"/>
          </a:xfrm>
          <a:prstGeom prst="rect">
            <a:avLst/>
          </a:prstGeom>
          <a:noFill/>
          <a:ln>
            <a:solidFill>
              <a:srgbClr val="CD26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64796"/>
                </a:solidFill>
              </a:rPr>
              <a:t>Godišnji</a:t>
            </a:r>
            <a:r>
              <a:rPr lang="en-US" sz="2000" b="1" dirty="0">
                <a:solidFill>
                  <a:srgbClr val="264796"/>
                </a:solidFill>
              </a:rPr>
              <a:t> </a:t>
            </a:r>
            <a:r>
              <a:rPr lang="en-US" sz="2000" b="1" dirty="0" err="1">
                <a:solidFill>
                  <a:srgbClr val="264796"/>
                </a:solidFill>
              </a:rPr>
              <a:t>trošak</a:t>
            </a:r>
            <a:r>
              <a:rPr lang="en-US" sz="2000" b="1" dirty="0">
                <a:solidFill>
                  <a:srgbClr val="264796"/>
                </a:solidFill>
              </a:rPr>
              <a:t> </a:t>
            </a:r>
            <a:r>
              <a:rPr lang="en-US" sz="2000" b="1" dirty="0" err="1">
                <a:solidFill>
                  <a:srgbClr val="264796"/>
                </a:solidFill>
              </a:rPr>
              <a:t>momčadi</a:t>
            </a:r>
            <a:r>
              <a:rPr lang="en-US" sz="2000" b="1" dirty="0">
                <a:solidFill>
                  <a:srgbClr val="264796"/>
                </a:solidFill>
              </a:rPr>
              <a:t> = 14.820.000,00 </a:t>
            </a:r>
            <a:r>
              <a:rPr lang="en-US" sz="2000" b="1" dirty="0" err="1">
                <a:solidFill>
                  <a:srgbClr val="264796"/>
                </a:solidFill>
              </a:rPr>
              <a:t>kn</a:t>
            </a:r>
            <a:endParaRPr lang="en-US" sz="2000" b="1" dirty="0">
              <a:solidFill>
                <a:srgbClr val="26479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714550" y="1595081"/>
            <a:ext cx="2143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 Almeida Hugo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 Barry Hamza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Bašić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Toma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Bosančić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Petar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Caktaš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Mijo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Carbonieri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Gustavo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7. Filip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Steliano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Fomitschow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Andre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9.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Futacs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Marko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10.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Gentsoglou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Savvas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11.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Grbić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Ivo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12.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Gyurcso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Adam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13.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Ismajli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Ardian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6856396" y="1596781"/>
            <a:ext cx="2143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14.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Juranović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Josip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Kovačević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Franko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16.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Kožulj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Zvonimir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Letica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Karlo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18. Lopez Borja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Memolla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Hysen</a:t>
            </a:r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Nižić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Zoran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21.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Radošević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Josip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22. Said Said Ahmed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23.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Stipica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Dante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24.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Šego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Michele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25. </a:t>
            </a:r>
            <a:r>
              <a:rPr lang="en-US" sz="1600" b="1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Tičinović</a:t>
            </a:r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Mario</a:t>
            </a:r>
          </a:p>
          <a:p>
            <a:r>
              <a:rPr lang="en-US" sz="16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26. Tudor Fran</a:t>
            </a:r>
          </a:p>
          <a:p>
            <a:endParaRPr lang="en-US" sz="1600" b="1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309" y="5840674"/>
            <a:ext cx="3826588" cy="707886"/>
          </a:xfrm>
          <a:prstGeom prst="rect">
            <a:avLst/>
          </a:prstGeom>
          <a:noFill/>
          <a:ln>
            <a:solidFill>
              <a:srgbClr val="CD26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64796"/>
                </a:solidFill>
              </a:rPr>
              <a:t>Godišnji</a:t>
            </a:r>
            <a:r>
              <a:rPr lang="en-US" sz="2000" b="1" dirty="0">
                <a:solidFill>
                  <a:srgbClr val="264796"/>
                </a:solidFill>
              </a:rPr>
              <a:t> </a:t>
            </a:r>
            <a:r>
              <a:rPr lang="en-US" sz="2000" b="1" dirty="0" err="1">
                <a:solidFill>
                  <a:srgbClr val="264796"/>
                </a:solidFill>
              </a:rPr>
              <a:t>trošak</a:t>
            </a:r>
            <a:r>
              <a:rPr lang="en-US" sz="2000" b="1" dirty="0">
                <a:solidFill>
                  <a:srgbClr val="264796"/>
                </a:solidFill>
              </a:rPr>
              <a:t> </a:t>
            </a:r>
            <a:r>
              <a:rPr lang="en-US" sz="2000" b="1" dirty="0" err="1">
                <a:solidFill>
                  <a:srgbClr val="264796"/>
                </a:solidFill>
              </a:rPr>
              <a:t>momčadi</a:t>
            </a:r>
            <a:r>
              <a:rPr lang="en-US" sz="2000" b="1" dirty="0">
                <a:solidFill>
                  <a:srgbClr val="264796"/>
                </a:solidFill>
              </a:rPr>
              <a:t> = 22.452.000,00 </a:t>
            </a:r>
            <a:r>
              <a:rPr lang="en-US" sz="2000" b="1" dirty="0" err="1">
                <a:solidFill>
                  <a:srgbClr val="264796"/>
                </a:solidFill>
              </a:rPr>
              <a:t>kn</a:t>
            </a:r>
            <a:endParaRPr lang="en-US" sz="2000" b="1" dirty="0">
              <a:solidFill>
                <a:srgbClr val="264796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80" y="337237"/>
            <a:ext cx="640577" cy="6355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8327" y="5233622"/>
            <a:ext cx="3854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264796"/>
                </a:solidFill>
              </a:rPr>
              <a:t>* </a:t>
            </a:r>
            <a:r>
              <a:rPr lang="en-US" sz="1400" dirty="0" err="1">
                <a:solidFill>
                  <a:srgbClr val="264796"/>
                </a:solidFill>
              </a:rPr>
              <a:t>Rast</a:t>
            </a:r>
            <a:r>
              <a:rPr lang="en-US" sz="1400" dirty="0">
                <a:solidFill>
                  <a:srgbClr val="264796"/>
                </a:solidFill>
              </a:rPr>
              <a:t> </a:t>
            </a:r>
            <a:r>
              <a:rPr lang="en-US" sz="1400" dirty="0" err="1">
                <a:solidFill>
                  <a:srgbClr val="264796"/>
                </a:solidFill>
              </a:rPr>
              <a:t>plaća</a:t>
            </a:r>
            <a:r>
              <a:rPr lang="en-US" sz="1400" dirty="0">
                <a:solidFill>
                  <a:srgbClr val="264796"/>
                </a:solidFill>
              </a:rPr>
              <a:t> </a:t>
            </a:r>
            <a:r>
              <a:rPr lang="en-US" sz="1400" dirty="0" err="1">
                <a:solidFill>
                  <a:srgbClr val="264796"/>
                </a:solidFill>
              </a:rPr>
              <a:t>uključen</a:t>
            </a:r>
            <a:r>
              <a:rPr lang="en-US" sz="1400" dirty="0">
                <a:solidFill>
                  <a:srgbClr val="264796"/>
                </a:solidFill>
              </a:rPr>
              <a:t> je u </a:t>
            </a:r>
            <a:r>
              <a:rPr lang="en-US" sz="1400" dirty="0" err="1">
                <a:solidFill>
                  <a:srgbClr val="264796"/>
                </a:solidFill>
              </a:rPr>
              <a:t>rezultate</a:t>
            </a:r>
            <a:r>
              <a:rPr lang="en-US" sz="1400" dirty="0">
                <a:solidFill>
                  <a:srgbClr val="264796"/>
                </a:solidFill>
              </a:rPr>
              <a:t> </a:t>
            </a:r>
            <a:r>
              <a:rPr lang="en-US" sz="1400" dirty="0" err="1">
                <a:solidFill>
                  <a:srgbClr val="264796"/>
                </a:solidFill>
              </a:rPr>
              <a:t>poslovanja</a:t>
            </a:r>
            <a:r>
              <a:rPr lang="en-US" sz="1400" dirty="0">
                <a:solidFill>
                  <a:srgbClr val="264796"/>
                </a:solidFill>
              </a:rPr>
              <a:t> </a:t>
            </a:r>
            <a:r>
              <a:rPr lang="en-US" sz="1400" dirty="0" err="1">
                <a:solidFill>
                  <a:srgbClr val="264796"/>
                </a:solidFill>
              </a:rPr>
              <a:t>i</a:t>
            </a:r>
            <a:r>
              <a:rPr lang="en-US" sz="1400" dirty="0">
                <a:solidFill>
                  <a:srgbClr val="264796"/>
                </a:solidFill>
              </a:rPr>
              <a:t> </a:t>
            </a:r>
            <a:r>
              <a:rPr lang="en-US" sz="1400" dirty="0" err="1">
                <a:solidFill>
                  <a:srgbClr val="264796"/>
                </a:solidFill>
              </a:rPr>
              <a:t>nema</a:t>
            </a:r>
            <a:r>
              <a:rPr lang="en-US" sz="1400" dirty="0">
                <a:solidFill>
                  <a:srgbClr val="264796"/>
                </a:solidFill>
              </a:rPr>
              <a:t> </a:t>
            </a:r>
            <a:r>
              <a:rPr lang="en-US" sz="1400" dirty="0" err="1">
                <a:solidFill>
                  <a:srgbClr val="264796"/>
                </a:solidFill>
              </a:rPr>
              <a:t>dodatnog</a:t>
            </a:r>
            <a:r>
              <a:rPr lang="en-US" sz="1400" dirty="0">
                <a:solidFill>
                  <a:srgbClr val="264796"/>
                </a:solidFill>
              </a:rPr>
              <a:t> </a:t>
            </a:r>
            <a:r>
              <a:rPr lang="en-US" sz="1400" dirty="0" err="1">
                <a:solidFill>
                  <a:srgbClr val="264796"/>
                </a:solidFill>
              </a:rPr>
              <a:t>negativnog</a:t>
            </a:r>
            <a:r>
              <a:rPr lang="en-US" sz="1400" dirty="0">
                <a:solidFill>
                  <a:srgbClr val="264796"/>
                </a:solidFill>
              </a:rPr>
              <a:t> </a:t>
            </a:r>
            <a:r>
              <a:rPr lang="en-US" sz="1400" dirty="0" err="1">
                <a:solidFill>
                  <a:srgbClr val="264796"/>
                </a:solidFill>
              </a:rPr>
              <a:t>učinka</a:t>
            </a:r>
            <a:r>
              <a:rPr lang="en-US" sz="1400" dirty="0">
                <a:solidFill>
                  <a:srgbClr val="264796"/>
                </a:solidFill>
              </a:rPr>
              <a:t>.</a:t>
            </a:r>
            <a:endParaRPr lang="en-US" sz="1400" b="1" dirty="0">
              <a:solidFill>
                <a:srgbClr val="2647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6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3" y="461370"/>
            <a:ext cx="4228787" cy="598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096545" y="461370"/>
            <a:ext cx="3215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VRIJEDNOST PRVE MOMČADI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6408705" y="6319239"/>
            <a:ext cx="273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GB" sz="1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Transfermarkt</a:t>
            </a:r>
            <a:r>
              <a:rPr lang="en-GB" sz="1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ožujak</a:t>
            </a:r>
            <a:r>
              <a:rPr lang="en-GB" sz="1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2018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32344412"/>
              </p:ext>
            </p:extLst>
          </p:nvPr>
        </p:nvGraphicFramePr>
        <p:xfrm>
          <a:off x="4559644" y="1890584"/>
          <a:ext cx="4228787" cy="299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97032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EBFEA9-0861-4CD9-9C05-D34BA5F6DC6D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D2628"/>
          </a:solidFill>
          <a:ln>
            <a:solidFill>
              <a:srgbClr val="CD26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26C784-3A54-477A-BC2F-E25A7DC9831F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264796"/>
          </a:solidFill>
          <a:ln>
            <a:solidFill>
              <a:srgbClr val="264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171934-1A89-4717-BC73-8EB2189077FB}"/>
              </a:ext>
            </a:extLst>
          </p:cNvPr>
          <p:cNvSpPr/>
          <p:nvPr/>
        </p:nvSpPr>
        <p:spPr>
          <a:xfrm>
            <a:off x="288309" y="308610"/>
            <a:ext cx="8567382" cy="628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77396" y="411786"/>
            <a:ext cx="798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INVESTICIJE vs TRANSFERI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930267" y="1163689"/>
            <a:ext cx="3215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INVESTICIJE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44747" y="950617"/>
            <a:ext cx="6717044" cy="11633"/>
          </a:xfrm>
          <a:prstGeom prst="line">
            <a:avLst/>
          </a:prstGeom>
          <a:ln w="19050">
            <a:solidFill>
              <a:srgbClr val="BB3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3"/>
          <p:cNvSpPr>
            <a:spLocks/>
          </p:cNvSpPr>
          <p:nvPr/>
        </p:nvSpPr>
        <p:spPr bwMode="blackWhite">
          <a:xfrm>
            <a:off x="4333087" y="6106033"/>
            <a:ext cx="421481" cy="329804"/>
          </a:xfrm>
          <a:custGeom>
            <a:avLst/>
            <a:gdLst>
              <a:gd name="T0" fmla="*/ 0 w 321"/>
              <a:gd name="T1" fmla="*/ 2147483647 h 241"/>
              <a:gd name="T2" fmla="*/ 2147483647 w 321"/>
              <a:gd name="T3" fmla="*/ 2147483647 h 241"/>
              <a:gd name="T4" fmla="*/ 2147483647 w 321"/>
              <a:gd name="T5" fmla="*/ 0 h 241"/>
              <a:gd name="T6" fmla="*/ 0 w 321"/>
              <a:gd name="T7" fmla="*/ 2147483647 h 241"/>
              <a:gd name="T8" fmla="*/ 0 60000 65536"/>
              <a:gd name="T9" fmla="*/ 0 60000 65536"/>
              <a:gd name="T10" fmla="*/ 0 60000 65536"/>
              <a:gd name="T11" fmla="*/ 0 60000 65536"/>
              <a:gd name="T12" fmla="*/ 0 w 321"/>
              <a:gd name="T13" fmla="*/ 0 h 241"/>
              <a:gd name="T14" fmla="*/ 321 w 321"/>
              <a:gd name="T15" fmla="*/ 241 h 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" h="241">
                <a:moveTo>
                  <a:pt x="0" y="240"/>
                </a:moveTo>
                <a:lnTo>
                  <a:pt x="320" y="240"/>
                </a:lnTo>
                <a:lnTo>
                  <a:pt x="160" y="0"/>
                </a:lnTo>
                <a:lnTo>
                  <a:pt x="0" y="240"/>
                </a:lnTo>
              </a:path>
            </a:pathLst>
          </a:custGeom>
          <a:solidFill>
            <a:srgbClr val="D33D2A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lIns="27000" tIns="27000" rIns="27000" bIns="27000"/>
          <a:lstStyle/>
          <a:p>
            <a:pPr>
              <a:defRPr/>
            </a:pPr>
            <a:endParaRPr lang="en-US" sz="1350" dirty="0"/>
          </a:p>
        </p:txBody>
      </p:sp>
      <p:sp>
        <p:nvSpPr>
          <p:cNvPr id="28" name="Freeform 4"/>
          <p:cNvSpPr>
            <a:spLocks/>
          </p:cNvSpPr>
          <p:nvPr/>
        </p:nvSpPr>
        <p:spPr bwMode="blackWhite">
          <a:xfrm>
            <a:off x="2794799" y="5511913"/>
            <a:ext cx="3402806" cy="969169"/>
          </a:xfrm>
          <a:custGeom>
            <a:avLst/>
            <a:gdLst>
              <a:gd name="T0" fmla="*/ 2147483647 w 2599"/>
              <a:gd name="T1" fmla="*/ 0 h 704"/>
              <a:gd name="T2" fmla="*/ 0 w 2599"/>
              <a:gd name="T3" fmla="*/ 2147483647 h 704"/>
              <a:gd name="T4" fmla="*/ 2147483647 w 2599"/>
              <a:gd name="T5" fmla="*/ 2147483647 h 704"/>
              <a:gd name="T6" fmla="*/ 2147483647 w 2599"/>
              <a:gd name="T7" fmla="*/ 2147483647 h 704"/>
              <a:gd name="T8" fmla="*/ 2147483647 w 2599"/>
              <a:gd name="T9" fmla="*/ 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9"/>
              <a:gd name="T16" fmla="*/ 0 h 704"/>
              <a:gd name="T17" fmla="*/ 2599 w 2599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9" h="704">
                <a:moveTo>
                  <a:pt x="16" y="0"/>
                </a:moveTo>
                <a:lnTo>
                  <a:pt x="0" y="72"/>
                </a:lnTo>
                <a:lnTo>
                  <a:pt x="2582" y="703"/>
                </a:lnTo>
                <a:lnTo>
                  <a:pt x="2598" y="631"/>
                </a:lnTo>
                <a:lnTo>
                  <a:pt x="16" y="0"/>
                </a:lnTo>
              </a:path>
            </a:pathLst>
          </a:custGeom>
          <a:solidFill>
            <a:srgbClr val="0B4EA3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 lIns="27000" tIns="27000" rIns="27000" bIns="27000"/>
          <a:lstStyle/>
          <a:p>
            <a:pPr>
              <a:defRPr/>
            </a:pPr>
            <a:endParaRPr lang="en-US" sz="1350" dirty="0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blackWhite">
          <a:xfrm>
            <a:off x="5399193" y="5009005"/>
            <a:ext cx="1253605" cy="1253605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square" lIns="68580" tIns="68580" rIns="68580" bIns="68580" anchor="ctr"/>
          <a:lstStyle/>
          <a:p>
            <a:pPr algn="ctr"/>
            <a:endParaRPr lang="en-US" sz="1350" dirty="0">
              <a:solidFill>
                <a:srgbClr val="D33D2A"/>
              </a:solidFill>
            </a:endParaRPr>
          </a:p>
          <a:p>
            <a:pPr algn="ctr"/>
            <a:r>
              <a:rPr lang="en-US" sz="1350" dirty="0">
                <a:solidFill>
                  <a:srgbClr val="CD2628"/>
                </a:solidFill>
              </a:rPr>
              <a:t>21,2 M </a:t>
            </a:r>
            <a:r>
              <a:rPr lang="pt-BR" sz="1400" dirty="0">
                <a:solidFill>
                  <a:srgbClr val="CD2628"/>
                </a:solidFill>
              </a:rPr>
              <a:t>€</a:t>
            </a:r>
            <a:endParaRPr lang="en-US" sz="1350" dirty="0">
              <a:solidFill>
                <a:srgbClr val="CD2628"/>
              </a:solidFill>
            </a:endParaRPr>
          </a:p>
        </p:txBody>
      </p:sp>
      <p:sp>
        <p:nvSpPr>
          <p:cNvPr id="30" name="Arc 6"/>
          <p:cNvSpPr>
            <a:spLocks/>
          </p:cNvSpPr>
          <p:nvPr/>
        </p:nvSpPr>
        <p:spPr bwMode="blackWhite">
          <a:xfrm>
            <a:off x="2890551" y="4259724"/>
            <a:ext cx="1270163" cy="1355328"/>
          </a:xfrm>
          <a:custGeom>
            <a:avLst/>
            <a:gdLst>
              <a:gd name="T0" fmla="*/ 0 w 20759"/>
              <a:gd name="T1" fmla="*/ 2147483647 h 20020"/>
              <a:gd name="T2" fmla="*/ 2147483647 w 20759"/>
              <a:gd name="T3" fmla="*/ 0 h 20020"/>
              <a:gd name="T4" fmla="*/ 2147483647 w 20759"/>
              <a:gd name="T5" fmla="*/ 2147483647 h 20020"/>
              <a:gd name="T6" fmla="*/ 0 60000 65536"/>
              <a:gd name="T7" fmla="*/ 0 60000 65536"/>
              <a:gd name="T8" fmla="*/ 0 60000 65536"/>
              <a:gd name="T9" fmla="*/ 0 w 20759"/>
              <a:gd name="T10" fmla="*/ 0 h 20020"/>
              <a:gd name="T11" fmla="*/ 20759 w 20759"/>
              <a:gd name="T12" fmla="*/ 20020 h 20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59" h="20020" fill="none" extrusionOk="0">
                <a:moveTo>
                  <a:pt x="0" y="14051"/>
                </a:moveTo>
                <a:cubicBezTo>
                  <a:pt x="1834" y="7672"/>
                  <a:pt x="6499" y="2491"/>
                  <a:pt x="12650" y="-1"/>
                </a:cubicBezTo>
              </a:path>
              <a:path w="20759" h="20020" stroke="0" extrusionOk="0">
                <a:moveTo>
                  <a:pt x="0" y="14051"/>
                </a:moveTo>
                <a:cubicBezTo>
                  <a:pt x="1834" y="7672"/>
                  <a:pt x="6499" y="2491"/>
                  <a:pt x="12650" y="-1"/>
                </a:cubicBezTo>
                <a:lnTo>
                  <a:pt x="20759" y="20020"/>
                </a:lnTo>
                <a:close/>
              </a:path>
            </a:pathLst>
          </a:custGeom>
          <a:noFill/>
          <a:ln w="28575" cap="rnd">
            <a:solidFill>
              <a:schemeClr val="bg2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lIns="27000" tIns="27000" rIns="27000" bIns="27000" anchor="ctr"/>
          <a:lstStyle/>
          <a:p>
            <a:pPr algn="ctr">
              <a:defRPr/>
            </a:pPr>
            <a:endParaRPr lang="en-US" sz="1050" dirty="0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blackWhite">
          <a:xfrm>
            <a:off x="2766598" y="5063704"/>
            <a:ext cx="461011" cy="48481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27000" tIns="27000" rIns="27000" bIns="27000" anchor="ctr"/>
          <a:lstStyle/>
          <a:p>
            <a:pPr algn="ctr"/>
            <a:r>
              <a:rPr lang="en-US" sz="900" dirty="0">
                <a:solidFill>
                  <a:srgbClr val="CD2628"/>
                </a:solidFill>
              </a:rPr>
              <a:t>2,3 M </a:t>
            </a:r>
            <a:r>
              <a:rPr lang="pt-BR" sz="900" dirty="0">
                <a:solidFill>
                  <a:srgbClr val="CD2628"/>
                </a:solidFill>
              </a:rPr>
              <a:t>€</a:t>
            </a:r>
            <a:endParaRPr lang="en-US" sz="900" dirty="0">
              <a:solidFill>
                <a:srgbClr val="CD262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908867">
            <a:off x="3599552" y="5693834"/>
            <a:ext cx="167348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1050" dirty="0" err="1">
                <a:solidFill>
                  <a:srgbClr val="0B4E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Investicije</a:t>
            </a:r>
            <a:r>
              <a:rPr lang="en-US" sz="1050" dirty="0">
                <a:solidFill>
                  <a:srgbClr val="0B4E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vs </a:t>
            </a:r>
            <a:r>
              <a:rPr lang="en-US" sz="1050" dirty="0" err="1">
                <a:solidFill>
                  <a:srgbClr val="0B4EA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transferi</a:t>
            </a:r>
            <a:endParaRPr lang="en-US" sz="1050" dirty="0">
              <a:solidFill>
                <a:srgbClr val="0B4EA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643425" y="1167239"/>
            <a:ext cx="3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UKUPAN IZNOS TRANSFERA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732523" y="1582131"/>
            <a:ext cx="3955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Ukupne</a:t>
            </a:r>
            <a:r>
              <a:rPr lang="en-GB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investicije</a:t>
            </a:r>
            <a:r>
              <a:rPr lang="en-GB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</a:p>
          <a:p>
            <a:pPr algn="ctr"/>
            <a:r>
              <a:rPr lang="en-GB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2.320.000,00 </a:t>
            </a:r>
            <a:r>
              <a:rPr lang="en-GB" sz="2000" dirty="0">
                <a:solidFill>
                  <a:srgbClr val="264796"/>
                </a:solidFill>
              </a:rPr>
              <a:t>€</a:t>
            </a:r>
            <a:r>
              <a:rPr lang="en-GB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  <a:endParaRPr lang="en-GB" sz="2400" dirty="0">
              <a:solidFill>
                <a:srgbClr val="0B4EA3"/>
              </a:solidFill>
            </a:endParaRPr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rot="15213767">
            <a:off x="1046076" y="2597177"/>
            <a:ext cx="449029" cy="477446"/>
          </a:xfrm>
          <a:custGeom>
            <a:avLst/>
            <a:gdLst>
              <a:gd name="T0" fmla="*/ 698837 w 480"/>
              <a:gd name="T1" fmla="*/ 92787 h 464"/>
              <a:gd name="T2" fmla="*/ 698837 w 480"/>
              <a:gd name="T3" fmla="*/ 0 h 464"/>
              <a:gd name="T4" fmla="*/ 0 w 480"/>
              <a:gd name="T5" fmla="*/ 0 h 464"/>
              <a:gd name="T6" fmla="*/ 0 w 480"/>
              <a:gd name="T7" fmla="*/ 663038 h 464"/>
              <a:gd name="T8" fmla="*/ 127423 w 480"/>
              <a:gd name="T9" fmla="*/ 663038 h 464"/>
              <a:gd name="T10" fmla="*/ 127423 w 480"/>
              <a:gd name="T11" fmla="*/ 201038 h 464"/>
              <a:gd name="T12" fmla="*/ 842189 w 480"/>
              <a:gd name="T13" fmla="*/ 895005 h 464"/>
              <a:gd name="T14" fmla="*/ 953684 w 480"/>
              <a:gd name="T15" fmla="*/ 786754 h 464"/>
              <a:gd name="T16" fmla="*/ 238919 w 480"/>
              <a:gd name="T17" fmla="*/ 123716 h 464"/>
              <a:gd name="T18" fmla="*/ 698837 w 480"/>
              <a:gd name="T19" fmla="*/ 123716 h 464"/>
              <a:gd name="T20" fmla="*/ 698837 w 480"/>
              <a:gd name="T21" fmla="*/ 0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4"/>
              <a:gd name="T35" fmla="*/ 480 w 480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4">
                <a:moveTo>
                  <a:pt x="351" y="48"/>
                </a:moveTo>
                <a:lnTo>
                  <a:pt x="351" y="0"/>
                </a:lnTo>
                <a:lnTo>
                  <a:pt x="0" y="0"/>
                </a:lnTo>
                <a:lnTo>
                  <a:pt x="0" y="343"/>
                </a:lnTo>
                <a:lnTo>
                  <a:pt x="64" y="343"/>
                </a:lnTo>
                <a:lnTo>
                  <a:pt x="64" y="104"/>
                </a:lnTo>
                <a:lnTo>
                  <a:pt x="423" y="463"/>
                </a:lnTo>
                <a:lnTo>
                  <a:pt x="479" y="407"/>
                </a:lnTo>
                <a:lnTo>
                  <a:pt x="120" y="64"/>
                </a:lnTo>
                <a:lnTo>
                  <a:pt x="351" y="64"/>
                </a:lnTo>
                <a:lnTo>
                  <a:pt x="351" y="0"/>
                </a:lnTo>
              </a:path>
            </a:pathLst>
          </a:custGeom>
          <a:solidFill>
            <a:srgbClr val="CD2628"/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 wrap="square" lIns="27000" tIns="27000" rIns="27000" bIns="27000"/>
          <a:lstStyle/>
          <a:p>
            <a:pPr>
              <a:defRPr/>
            </a:pPr>
            <a:endParaRPr lang="en-US" sz="135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rot="13383842">
            <a:off x="2276029" y="2703635"/>
            <a:ext cx="449029" cy="477446"/>
          </a:xfrm>
          <a:custGeom>
            <a:avLst/>
            <a:gdLst>
              <a:gd name="T0" fmla="*/ 698837 w 480"/>
              <a:gd name="T1" fmla="*/ 92787 h 464"/>
              <a:gd name="T2" fmla="*/ 698837 w 480"/>
              <a:gd name="T3" fmla="*/ 0 h 464"/>
              <a:gd name="T4" fmla="*/ 0 w 480"/>
              <a:gd name="T5" fmla="*/ 0 h 464"/>
              <a:gd name="T6" fmla="*/ 0 w 480"/>
              <a:gd name="T7" fmla="*/ 663038 h 464"/>
              <a:gd name="T8" fmla="*/ 127423 w 480"/>
              <a:gd name="T9" fmla="*/ 663038 h 464"/>
              <a:gd name="T10" fmla="*/ 127423 w 480"/>
              <a:gd name="T11" fmla="*/ 201038 h 464"/>
              <a:gd name="T12" fmla="*/ 842189 w 480"/>
              <a:gd name="T13" fmla="*/ 895005 h 464"/>
              <a:gd name="T14" fmla="*/ 953684 w 480"/>
              <a:gd name="T15" fmla="*/ 786754 h 464"/>
              <a:gd name="T16" fmla="*/ 238919 w 480"/>
              <a:gd name="T17" fmla="*/ 123716 h 464"/>
              <a:gd name="T18" fmla="*/ 698837 w 480"/>
              <a:gd name="T19" fmla="*/ 123716 h 464"/>
              <a:gd name="T20" fmla="*/ 698837 w 480"/>
              <a:gd name="T21" fmla="*/ 0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4"/>
              <a:gd name="T35" fmla="*/ 480 w 480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4">
                <a:moveTo>
                  <a:pt x="351" y="48"/>
                </a:moveTo>
                <a:lnTo>
                  <a:pt x="351" y="0"/>
                </a:lnTo>
                <a:lnTo>
                  <a:pt x="0" y="0"/>
                </a:lnTo>
                <a:lnTo>
                  <a:pt x="0" y="343"/>
                </a:lnTo>
                <a:lnTo>
                  <a:pt x="64" y="343"/>
                </a:lnTo>
                <a:lnTo>
                  <a:pt x="64" y="104"/>
                </a:lnTo>
                <a:lnTo>
                  <a:pt x="423" y="463"/>
                </a:lnTo>
                <a:lnTo>
                  <a:pt x="479" y="407"/>
                </a:lnTo>
                <a:lnTo>
                  <a:pt x="120" y="64"/>
                </a:lnTo>
                <a:lnTo>
                  <a:pt x="351" y="64"/>
                </a:lnTo>
                <a:lnTo>
                  <a:pt x="351" y="0"/>
                </a:lnTo>
              </a:path>
            </a:pathLst>
          </a:custGeom>
          <a:solidFill>
            <a:srgbClr val="CD2628"/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 wrap="square" lIns="27000" tIns="27000" rIns="27000" bIns="27000"/>
          <a:lstStyle/>
          <a:p>
            <a:pPr>
              <a:defRPr/>
            </a:pPr>
            <a:endParaRPr lang="en-US" sz="1350" dirty="0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rot="11250079">
            <a:off x="3589633" y="2614074"/>
            <a:ext cx="449029" cy="477446"/>
          </a:xfrm>
          <a:custGeom>
            <a:avLst/>
            <a:gdLst>
              <a:gd name="T0" fmla="*/ 698837 w 480"/>
              <a:gd name="T1" fmla="*/ 92787 h 464"/>
              <a:gd name="T2" fmla="*/ 698837 w 480"/>
              <a:gd name="T3" fmla="*/ 0 h 464"/>
              <a:gd name="T4" fmla="*/ 0 w 480"/>
              <a:gd name="T5" fmla="*/ 0 h 464"/>
              <a:gd name="T6" fmla="*/ 0 w 480"/>
              <a:gd name="T7" fmla="*/ 663038 h 464"/>
              <a:gd name="T8" fmla="*/ 127423 w 480"/>
              <a:gd name="T9" fmla="*/ 663038 h 464"/>
              <a:gd name="T10" fmla="*/ 127423 w 480"/>
              <a:gd name="T11" fmla="*/ 201038 h 464"/>
              <a:gd name="T12" fmla="*/ 842189 w 480"/>
              <a:gd name="T13" fmla="*/ 895005 h 464"/>
              <a:gd name="T14" fmla="*/ 953684 w 480"/>
              <a:gd name="T15" fmla="*/ 786754 h 464"/>
              <a:gd name="T16" fmla="*/ 238919 w 480"/>
              <a:gd name="T17" fmla="*/ 123716 h 464"/>
              <a:gd name="T18" fmla="*/ 698837 w 480"/>
              <a:gd name="T19" fmla="*/ 123716 h 464"/>
              <a:gd name="T20" fmla="*/ 698837 w 480"/>
              <a:gd name="T21" fmla="*/ 0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4"/>
              <a:gd name="T35" fmla="*/ 480 w 480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4">
                <a:moveTo>
                  <a:pt x="351" y="48"/>
                </a:moveTo>
                <a:lnTo>
                  <a:pt x="351" y="0"/>
                </a:lnTo>
                <a:lnTo>
                  <a:pt x="0" y="0"/>
                </a:lnTo>
                <a:lnTo>
                  <a:pt x="0" y="343"/>
                </a:lnTo>
                <a:lnTo>
                  <a:pt x="64" y="343"/>
                </a:lnTo>
                <a:lnTo>
                  <a:pt x="64" y="104"/>
                </a:lnTo>
                <a:lnTo>
                  <a:pt x="423" y="463"/>
                </a:lnTo>
                <a:lnTo>
                  <a:pt x="479" y="407"/>
                </a:lnTo>
                <a:lnTo>
                  <a:pt x="120" y="64"/>
                </a:lnTo>
                <a:lnTo>
                  <a:pt x="351" y="64"/>
                </a:lnTo>
                <a:lnTo>
                  <a:pt x="351" y="0"/>
                </a:lnTo>
              </a:path>
            </a:pathLst>
          </a:custGeom>
          <a:solidFill>
            <a:srgbClr val="CD2628"/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 wrap="square" lIns="27000" tIns="27000" rIns="27000" bIns="27000"/>
          <a:lstStyle/>
          <a:p>
            <a:pPr>
              <a:defRPr/>
            </a:pPr>
            <a:endParaRPr lang="en-US" sz="13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365183" y="3307720"/>
            <a:ext cx="152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Naknada</a:t>
            </a:r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</a:t>
            </a:r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potpisivanju</a:t>
            </a:r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ugovora</a:t>
            </a:r>
            <a:endParaRPr lang="en-GB" sz="16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390.000,00 </a:t>
            </a:r>
            <a:r>
              <a:rPr lang="en-GB" sz="1600" dirty="0">
                <a:solidFill>
                  <a:srgbClr val="264796"/>
                </a:solidFill>
              </a:rPr>
              <a:t>€</a:t>
            </a:r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GB" sz="2400" dirty="0">
              <a:solidFill>
                <a:srgbClr val="0B4EA3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2046137" y="3312924"/>
            <a:ext cx="1740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Posrednička naknada</a:t>
            </a:r>
            <a:endParaRPr lang="en-GB" sz="16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730.000,00 </a:t>
            </a:r>
            <a:r>
              <a:rPr lang="en-GB" sz="1600" dirty="0">
                <a:solidFill>
                  <a:srgbClr val="264796"/>
                </a:solidFill>
              </a:rPr>
              <a:t>€</a:t>
            </a:r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GB" sz="2400" dirty="0">
              <a:solidFill>
                <a:srgbClr val="0B4EA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3564868" y="3333075"/>
            <a:ext cx="174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Transferi</a:t>
            </a:r>
            <a:endParaRPr lang="en-GB" sz="16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1.200.000,00 </a:t>
            </a:r>
            <a:r>
              <a:rPr lang="en-GB" sz="1600" dirty="0">
                <a:solidFill>
                  <a:srgbClr val="264796"/>
                </a:solidFill>
              </a:rPr>
              <a:t>€</a:t>
            </a:r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  <a:endParaRPr lang="en-GB" sz="2400" dirty="0">
              <a:solidFill>
                <a:srgbClr val="0B4EA3"/>
              </a:solidFill>
            </a:endParaRP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 rot="13383842">
            <a:off x="5788929" y="2609772"/>
            <a:ext cx="449029" cy="477446"/>
          </a:xfrm>
          <a:custGeom>
            <a:avLst/>
            <a:gdLst>
              <a:gd name="T0" fmla="*/ 698837 w 480"/>
              <a:gd name="T1" fmla="*/ 92787 h 464"/>
              <a:gd name="T2" fmla="*/ 698837 w 480"/>
              <a:gd name="T3" fmla="*/ 0 h 464"/>
              <a:gd name="T4" fmla="*/ 0 w 480"/>
              <a:gd name="T5" fmla="*/ 0 h 464"/>
              <a:gd name="T6" fmla="*/ 0 w 480"/>
              <a:gd name="T7" fmla="*/ 663038 h 464"/>
              <a:gd name="T8" fmla="*/ 127423 w 480"/>
              <a:gd name="T9" fmla="*/ 663038 h 464"/>
              <a:gd name="T10" fmla="*/ 127423 w 480"/>
              <a:gd name="T11" fmla="*/ 201038 h 464"/>
              <a:gd name="T12" fmla="*/ 842189 w 480"/>
              <a:gd name="T13" fmla="*/ 895005 h 464"/>
              <a:gd name="T14" fmla="*/ 953684 w 480"/>
              <a:gd name="T15" fmla="*/ 786754 h 464"/>
              <a:gd name="T16" fmla="*/ 238919 w 480"/>
              <a:gd name="T17" fmla="*/ 123716 h 464"/>
              <a:gd name="T18" fmla="*/ 698837 w 480"/>
              <a:gd name="T19" fmla="*/ 123716 h 464"/>
              <a:gd name="T20" fmla="*/ 698837 w 480"/>
              <a:gd name="T21" fmla="*/ 0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4"/>
              <a:gd name="T35" fmla="*/ 480 w 480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4">
                <a:moveTo>
                  <a:pt x="351" y="48"/>
                </a:moveTo>
                <a:lnTo>
                  <a:pt x="351" y="0"/>
                </a:lnTo>
                <a:lnTo>
                  <a:pt x="0" y="0"/>
                </a:lnTo>
                <a:lnTo>
                  <a:pt x="0" y="343"/>
                </a:lnTo>
                <a:lnTo>
                  <a:pt x="64" y="343"/>
                </a:lnTo>
                <a:lnTo>
                  <a:pt x="64" y="104"/>
                </a:lnTo>
                <a:lnTo>
                  <a:pt x="423" y="463"/>
                </a:lnTo>
                <a:lnTo>
                  <a:pt x="479" y="407"/>
                </a:lnTo>
                <a:lnTo>
                  <a:pt x="120" y="64"/>
                </a:lnTo>
                <a:lnTo>
                  <a:pt x="351" y="64"/>
                </a:lnTo>
                <a:lnTo>
                  <a:pt x="351" y="0"/>
                </a:lnTo>
              </a:path>
            </a:pathLst>
          </a:custGeom>
          <a:solidFill>
            <a:srgbClr val="CD2628"/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 wrap="square" lIns="27000" tIns="27000" rIns="27000" bIns="27000"/>
          <a:lstStyle/>
          <a:p>
            <a:pPr>
              <a:defRPr/>
            </a:pPr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4767650" y="1608682"/>
            <a:ext cx="3955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Bruto prihodi – 21.200.000,00</a:t>
            </a:r>
            <a:r>
              <a:rPr lang="en-GB" sz="2000" dirty="0">
                <a:solidFill>
                  <a:srgbClr val="264796"/>
                </a:solidFill>
              </a:rPr>
              <a:t> €</a:t>
            </a:r>
          </a:p>
          <a:p>
            <a:pPr algn="ctr"/>
            <a:r>
              <a:rPr lang="en-GB" sz="2000" dirty="0" err="1">
                <a:solidFill>
                  <a:srgbClr val="264796"/>
                </a:solidFill>
              </a:rPr>
              <a:t>Neto</a:t>
            </a:r>
            <a:r>
              <a:rPr lang="en-GB" sz="2000" dirty="0">
                <a:solidFill>
                  <a:srgbClr val="264796"/>
                </a:solidFill>
              </a:rPr>
              <a:t> </a:t>
            </a:r>
            <a:r>
              <a:rPr lang="en-GB" sz="2000" dirty="0" err="1">
                <a:solidFill>
                  <a:srgbClr val="264796"/>
                </a:solidFill>
              </a:rPr>
              <a:t>vrijednost</a:t>
            </a:r>
            <a:r>
              <a:rPr lang="en-GB" sz="2000" dirty="0">
                <a:solidFill>
                  <a:srgbClr val="264796"/>
                </a:solidFill>
              </a:rPr>
              <a:t> </a:t>
            </a:r>
            <a:r>
              <a:rPr lang="mr-IN" sz="2000" dirty="0">
                <a:solidFill>
                  <a:srgbClr val="264796"/>
                </a:solidFill>
              </a:rPr>
              <a:t>–</a:t>
            </a:r>
            <a:r>
              <a:rPr lang="en-GB" sz="2000" dirty="0">
                <a:solidFill>
                  <a:srgbClr val="264796"/>
                </a:solidFill>
              </a:rPr>
              <a:t> 15.000.000 €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  <a:endParaRPr lang="en-GB" sz="2400" dirty="0">
              <a:solidFill>
                <a:srgbClr val="0B4EA3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5214298" y="3279840"/>
            <a:ext cx="180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Broj</a:t>
            </a:r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transfera</a:t>
            </a:r>
            <a:r>
              <a:rPr lang="en-GB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- 10</a:t>
            </a:r>
          </a:p>
          <a:p>
            <a:pPr algn="just"/>
            <a:r>
              <a:rPr lang="en-GB" sz="2400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  <a:endParaRPr lang="en-GB" sz="2400" dirty="0">
              <a:solidFill>
                <a:srgbClr val="0B4EA3"/>
              </a:solidFill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 rot="13383842">
            <a:off x="7512401" y="2609772"/>
            <a:ext cx="449029" cy="477446"/>
          </a:xfrm>
          <a:custGeom>
            <a:avLst/>
            <a:gdLst>
              <a:gd name="T0" fmla="*/ 698837 w 480"/>
              <a:gd name="T1" fmla="*/ 92787 h 464"/>
              <a:gd name="T2" fmla="*/ 698837 w 480"/>
              <a:gd name="T3" fmla="*/ 0 h 464"/>
              <a:gd name="T4" fmla="*/ 0 w 480"/>
              <a:gd name="T5" fmla="*/ 0 h 464"/>
              <a:gd name="T6" fmla="*/ 0 w 480"/>
              <a:gd name="T7" fmla="*/ 663038 h 464"/>
              <a:gd name="T8" fmla="*/ 127423 w 480"/>
              <a:gd name="T9" fmla="*/ 663038 h 464"/>
              <a:gd name="T10" fmla="*/ 127423 w 480"/>
              <a:gd name="T11" fmla="*/ 201038 h 464"/>
              <a:gd name="T12" fmla="*/ 842189 w 480"/>
              <a:gd name="T13" fmla="*/ 895005 h 464"/>
              <a:gd name="T14" fmla="*/ 953684 w 480"/>
              <a:gd name="T15" fmla="*/ 786754 h 464"/>
              <a:gd name="T16" fmla="*/ 238919 w 480"/>
              <a:gd name="T17" fmla="*/ 123716 h 464"/>
              <a:gd name="T18" fmla="*/ 698837 w 480"/>
              <a:gd name="T19" fmla="*/ 123716 h 464"/>
              <a:gd name="T20" fmla="*/ 698837 w 480"/>
              <a:gd name="T21" fmla="*/ 0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"/>
              <a:gd name="T34" fmla="*/ 0 h 464"/>
              <a:gd name="T35" fmla="*/ 480 w 480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" h="464">
                <a:moveTo>
                  <a:pt x="351" y="48"/>
                </a:moveTo>
                <a:lnTo>
                  <a:pt x="351" y="0"/>
                </a:lnTo>
                <a:lnTo>
                  <a:pt x="0" y="0"/>
                </a:lnTo>
                <a:lnTo>
                  <a:pt x="0" y="343"/>
                </a:lnTo>
                <a:lnTo>
                  <a:pt x="64" y="343"/>
                </a:lnTo>
                <a:lnTo>
                  <a:pt x="64" y="104"/>
                </a:lnTo>
                <a:lnTo>
                  <a:pt x="423" y="463"/>
                </a:lnTo>
                <a:lnTo>
                  <a:pt x="479" y="407"/>
                </a:lnTo>
                <a:lnTo>
                  <a:pt x="120" y="64"/>
                </a:lnTo>
                <a:lnTo>
                  <a:pt x="351" y="64"/>
                </a:lnTo>
                <a:lnTo>
                  <a:pt x="351" y="0"/>
                </a:lnTo>
              </a:path>
            </a:pathLst>
          </a:custGeom>
          <a:solidFill>
            <a:srgbClr val="CD2628"/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 wrap="square" lIns="27000" tIns="27000" rIns="27000" bIns="27000"/>
          <a:lstStyle/>
          <a:p>
            <a:pPr>
              <a:defRPr/>
            </a:pPr>
            <a:endParaRPr lang="en-US" sz="135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B7B812E-1988-494A-9B92-541C5C01B76C}"/>
              </a:ext>
            </a:extLst>
          </p:cNvPr>
          <p:cNvSpPr txBox="1"/>
          <p:nvPr/>
        </p:nvSpPr>
        <p:spPr>
          <a:xfrm>
            <a:off x="6971688" y="3247243"/>
            <a:ext cx="1823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26479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 prijelazna roka (16/17, 17/18)</a:t>
            </a:r>
            <a:endParaRPr lang="en-GB" sz="1600" dirty="0">
              <a:solidFill>
                <a:srgbClr val="26479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solidFill>
                  <a:srgbClr val="2647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</a:t>
            </a:r>
            <a:endParaRPr lang="en-GB" sz="2400" dirty="0">
              <a:solidFill>
                <a:srgbClr val="0B4EA3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4747"/>
            <a:ext cx="640577" cy="6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88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1.11111E-6 L 0.00486 -0.06296 C 0.00677 -0.07662 0.0125 -0.09213 0.01962 -0.10555 C 0.02795 -0.1206 0.03628 -0.13055 0.0441 -0.13426 L 0.07882 -0.15393 " pathEditMode="relative" rAng="18840000" ptsTypes="AAA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854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 animBg="1"/>
      <p:bldP spid="31" grpId="0" animBg="1"/>
      <p:bldP spid="33" grpId="0"/>
      <p:bldP spid="34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4" grpId="0" animBg="1"/>
      <p:bldP spid="46" grpId="0"/>
      <p:bldP spid="47" grpId="0"/>
      <p:bldP spid="48" grpId="0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4983</TotalTime>
  <Words>2069</Words>
  <Application>Microsoft Office PowerPoint</Application>
  <PresentationFormat>On-screen Show (4:3)</PresentationFormat>
  <Paragraphs>365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 Colakovic</dc:creator>
  <cp:lastModifiedBy>Ivan</cp:lastModifiedBy>
  <cp:revision>346</cp:revision>
  <cp:lastPrinted>2018-06-16T13:28:40Z</cp:lastPrinted>
  <dcterms:created xsi:type="dcterms:W3CDTF">2018-04-06T11:14:12Z</dcterms:created>
  <dcterms:modified xsi:type="dcterms:W3CDTF">2018-06-27T11:53:06Z</dcterms:modified>
</cp:coreProperties>
</file>